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F6EE"/>
          </a:solidFill>
        </a:fill>
      </a:tcStyle>
    </a:wholeTbl>
    <a:band2H>
      <a:tcTxStyle/>
      <a:tcStyle>
        <a:tcBdr/>
        <a:fill>
          <a:solidFill>
            <a:srgbClr val="EBFB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D2A9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1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1pPr>
    <a:lvl2pPr latinLnBrk="0">
      <a:spcBef>
        <a:spcPts val="400"/>
      </a:spcBef>
      <a:defRPr sz="1200"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2pPr>
    <a:lvl3pPr latinLnBrk="0">
      <a:spcBef>
        <a:spcPts val="400"/>
      </a:spcBef>
      <a:defRPr sz="1200"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3pPr>
    <a:lvl4pPr latinLnBrk="0">
      <a:spcBef>
        <a:spcPts val="400"/>
      </a:spcBef>
      <a:defRPr sz="1200"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4pPr>
    <a:lvl5pPr latinLnBrk="0">
      <a:spcBef>
        <a:spcPts val="400"/>
      </a:spcBef>
      <a:defRPr sz="1200"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5pPr>
    <a:lvl6pPr latinLnBrk="0">
      <a:spcBef>
        <a:spcPts val="400"/>
      </a:spcBef>
      <a:defRPr sz="1200"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6pPr>
    <a:lvl7pPr latinLnBrk="0">
      <a:spcBef>
        <a:spcPts val="400"/>
      </a:spcBef>
      <a:defRPr sz="1200"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7pPr>
    <a:lvl8pPr latinLnBrk="0">
      <a:spcBef>
        <a:spcPts val="400"/>
      </a:spcBef>
      <a:defRPr sz="1200"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8pPr>
    <a:lvl9pPr latinLnBrk="0">
      <a:spcBef>
        <a:spcPts val="400"/>
      </a:spcBef>
      <a:defRPr sz="1200"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>
              <a:buClr>
                <a:srgbClr val="000000"/>
              </a:buClr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My name is Santhi Elayaperumal, I am speaking on MRI-Compatible Haptics…using strain sensing to predict 3-dimensional needle bending in real-time.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>
              <a:buClr>
                <a:srgbClr val="000000"/>
              </a:buClr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My name is Santhi Elayaperumal, I am speaking on MRI-Compatible Haptics…using strain sensing to predict 3-dimensional needle bending in real-time.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06400" y="114300"/>
            <a:ext cx="7772400" cy="850900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1130300"/>
            <a:ext cx="7772400" cy="54864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tkosky6-08 - No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978876" y="68262"/>
            <a:ext cx="7797313" cy="11557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/>
          <a:lstStyle>
            <a:lvl1pPr marL="40640" marR="40640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xfrm>
            <a:off x="473319" y="1223962"/>
            <a:ext cx="8531470" cy="563403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/>
          <a:lstStyle>
            <a:lvl1pPr marL="383540" marR="40640">
              <a:spcBef>
                <a:spcPts val="700"/>
              </a:spcBef>
              <a:buClrTx/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83590" marR="40640">
              <a:spcBef>
                <a:spcPts val="600"/>
              </a:spcBef>
              <a:buClrTx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83639" marR="40640">
              <a:spcBef>
                <a:spcPts val="500"/>
              </a:spcBef>
              <a:buClrTx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40839" marR="40640">
              <a:buClrTx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98039" marR="40640">
              <a:buClrTx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59519" y="6477000"/>
            <a:ext cx="419101" cy="43155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/>
          <a:lstStyle>
            <a:lvl1pPr algn="ctr" defTabSz="457200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tkosky6-08 - No Graphics">
    <p:bg>
      <p:bgPr>
        <a:solidFill>
          <a:srgbClr val="A0D7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78876" y="68262"/>
            <a:ext cx="7797313" cy="11557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/>
          <a:lstStyle>
            <a:lvl1pPr marL="40640" marR="40640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idx="1"/>
          </p:nvPr>
        </p:nvSpPr>
        <p:spPr>
          <a:xfrm>
            <a:off x="473319" y="1223962"/>
            <a:ext cx="8531470" cy="563403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/>
          <a:lstStyle>
            <a:lvl1pPr marL="383540" marR="40640">
              <a:spcBef>
                <a:spcPts val="700"/>
              </a:spcBef>
              <a:buClrTx/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83590" marR="40640">
              <a:spcBef>
                <a:spcPts val="600"/>
              </a:spcBef>
              <a:buClrTx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83639" marR="40640">
              <a:spcBef>
                <a:spcPts val="500"/>
              </a:spcBef>
              <a:buClrTx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40839" marR="40640">
              <a:buClrTx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98039" marR="40640">
              <a:buClrTx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59519" y="6477000"/>
            <a:ext cx="419101" cy="43155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/>
          <a:lstStyle>
            <a:lvl1pPr algn="ctr" defTabSz="457200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 descr="image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5" y="65087"/>
            <a:ext cx="606425" cy="849313"/>
          </a:xfrm>
          <a:prstGeom prst="rect">
            <a:avLst/>
          </a:prstGeom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965200" y="63500"/>
            <a:ext cx="7772400" cy="850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85800" y="1206500"/>
            <a:ext cx="7772400" cy="548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/>
          <a:lstStyle>
            <a:lvl2pPr marL="742950" indent="-285750">
              <a:spcBef>
                <a:spcPts val="400"/>
              </a:spcBef>
              <a:buChar char="–"/>
              <a:defRPr sz="2000"/>
            </a:lvl2pPr>
            <a:lvl3pPr marL="1143000" indent="-228600">
              <a:spcBef>
                <a:spcPts val="400"/>
              </a:spcBef>
              <a:defRPr sz="2000"/>
            </a:lvl3pPr>
            <a:lvl4pPr marL="1600200" indent="-228600">
              <a:spcBef>
                <a:spcPts val="400"/>
              </a:spcBef>
              <a:buChar char="–"/>
              <a:defRPr sz="1800"/>
            </a:lvl4pPr>
            <a:lvl5pPr marL="2057400" indent="-228600">
              <a:spcBef>
                <a:spcPts val="400"/>
              </a:spcBef>
              <a:buChar char="»"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28732" y="6432016"/>
            <a:ext cx="286668" cy="273584"/>
          </a:xfrm>
          <a:prstGeom prst="rect">
            <a:avLst/>
          </a:prstGeom>
        </p:spPr>
        <p:txBody>
          <a:bodyPr wrap="none" lIns="38100" tIns="38100" rIns="38100" bIns="38100" anchor="b">
            <a:spAutoFit/>
          </a:bodyPr>
          <a:lstStyle>
            <a:lvl1pPr algn="r" defTabSz="914400"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2pPr>
      <a:lvl3pPr marL="1188719" marR="0" indent="-2743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3pPr>
      <a:lvl4pPr marL="1676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4pPr>
      <a:lvl5pPr marL="21336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5pPr>
      <a:lvl6pPr marL="3213100" marR="0" indent="-762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6pPr>
      <a:lvl7pPr marL="3568700" marR="0" indent="-762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7pPr>
      <a:lvl8pPr marL="3924300" marR="0" indent="-762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8pPr>
      <a:lvl9pPr marL="4279900" marR="0" indent="-762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1pPr>
      <a:lvl2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2pPr>
      <a:lvl3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3pPr>
      <a:lvl4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4pPr>
      <a:lvl5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5pPr>
      <a:lvl6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6pPr>
      <a:lvl7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7pPr>
      <a:lvl8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8pPr>
      <a:lvl9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-cdr.stanford.edu/dml/previous_projects/vermeij/vermeij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hyperlink" Target="http://www-cdr.stanford.edu/dml/previous_projects/vermeij/vermeij.html#seperat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1.png" descr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" y="65087"/>
            <a:ext cx="606425" cy="849313"/>
          </a:xfrm>
          <a:prstGeom prst="rect">
            <a:avLst/>
          </a:prstGeom>
        </p:spPr>
      </p:pic>
      <p:sp>
        <p:nvSpPr>
          <p:cNvPr id="51" name="Rectangle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FFFFF"/>
          </a:solidFill>
          <a:ln>
            <a:miter lim="400000"/>
          </a:ln>
          <a:effectLst>
            <a:outerShdw blurRad="63500" rotWithShape="0">
              <a:srgbClr val="929292">
                <a:alpha val="74996"/>
              </a:srgbClr>
            </a:outerShdw>
          </a:effectLst>
        </p:spPr>
        <p:txBody>
          <a:bodyPr lIns="38100" tIns="38100" rIns="38100" bIns="38100"/>
          <a:lstStyle/>
          <a:p>
            <a:pPr algn="ctr" defTabSz="584200">
              <a:buClr>
                <a:srgbClr val="000000"/>
              </a:buCl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52" name="Logo_LHF_2.jpg" descr="Logo_LHF_2.jp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76200"/>
            <a:ext cx="5461000" cy="876300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Part I: Monday, 3 June @11:00…"/>
          <p:cNvSpPr/>
          <p:nvPr/>
        </p:nvSpPr>
        <p:spPr>
          <a:xfrm>
            <a:off x="533400" y="1244600"/>
            <a:ext cx="6997700" cy="777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Part I: Monday, 3 June @11:00</a:t>
            </a:r>
          </a:p>
          <a:p>
            <a:pPr defTabSz="914400">
              <a:buClr>
                <a:srgbClr val="000000"/>
              </a:buClr>
              <a:defRPr sz="2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tactile sensing in nature</a:t>
            </a:r>
          </a:p>
        </p:txBody>
      </p:sp>
      <p:sp>
        <p:nvSpPr>
          <p:cNvPr id="54" name="What is tactile sensing?…"/>
          <p:cNvSpPr/>
          <p:nvPr/>
        </p:nvSpPr>
        <p:spPr>
          <a:xfrm>
            <a:off x="774700" y="2095500"/>
            <a:ext cx="6527800" cy="210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 marL="182879" indent="-182879" defTabSz="914400">
              <a:lnSpc>
                <a:spcPct val="120000"/>
              </a:lnSpc>
              <a:buClr>
                <a:srgbClr val="000000"/>
              </a:buClr>
              <a:buSzPct val="90000"/>
              <a:buChar char="•"/>
              <a:defRPr sz="2000" i="1">
                <a:solidFill>
                  <a:srgbClr val="831100"/>
                </a:solidFill>
                <a:uFill>
                  <a:solidFill>
                    <a:srgbClr val="8311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What is tactile sensing?</a:t>
            </a:r>
          </a:p>
          <a:p>
            <a:pPr marL="182879" indent="-182879" defTabSz="914400">
              <a:lnSpc>
                <a:spcPct val="120000"/>
              </a:lnSpc>
              <a:buClr>
                <a:srgbClr val="000000"/>
              </a:buClr>
              <a:buSzPct val="90000"/>
              <a:buChar char="•"/>
              <a:defRPr sz="2000" i="1">
                <a:solidFill>
                  <a:srgbClr val="831100"/>
                </a:solidFill>
                <a:uFill>
                  <a:solidFill>
                    <a:srgbClr val="8311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How is it used?</a:t>
            </a:r>
          </a:p>
          <a:p>
            <a:pPr marL="525780" lvl="1" indent="-182880" defTabSz="914400">
              <a:lnSpc>
                <a:spcPct val="120000"/>
              </a:lnSpc>
              <a:buSzPct val="90000"/>
              <a:buChar char="-"/>
              <a:defRPr sz="2000" i="1">
                <a:solidFill>
                  <a:srgbClr val="831100"/>
                </a:solidFill>
                <a:uFill>
                  <a:solidFill>
                    <a:srgbClr val="8311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in humans? in animals?</a:t>
            </a:r>
          </a:p>
          <a:p>
            <a:pPr marL="182879" indent="-182879" defTabSz="914400">
              <a:lnSpc>
                <a:spcPct val="120000"/>
              </a:lnSpc>
              <a:buClr>
                <a:srgbClr val="000000"/>
              </a:buClr>
              <a:buSzPct val="90000"/>
              <a:buChar char="•"/>
              <a:defRPr sz="2000" i="1">
                <a:solidFill>
                  <a:srgbClr val="831100"/>
                </a:solidFill>
                <a:uFill>
                  <a:solidFill>
                    <a:srgbClr val="8311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What exactly is being measured?</a:t>
            </a:r>
          </a:p>
          <a:p>
            <a:pPr marL="182879" indent="-182879" defTabSz="914400">
              <a:lnSpc>
                <a:spcPct val="120000"/>
              </a:lnSpc>
              <a:buClr>
                <a:srgbClr val="000000"/>
              </a:buClr>
              <a:buSzPct val="90000"/>
              <a:buChar char="•"/>
              <a:defRPr sz="2000" i="1">
                <a:solidFill>
                  <a:srgbClr val="831100"/>
                </a:solidFill>
                <a:uFill>
                  <a:solidFill>
                    <a:srgbClr val="8311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What insights can we draw for robotic tactile sensing</a:t>
            </a:r>
            <a:br/>
            <a:r>
              <a:t>in medical and related applications?</a:t>
            </a:r>
          </a:p>
        </p:txBody>
      </p:sp>
      <p:sp>
        <p:nvSpPr>
          <p:cNvPr id="55" name="Mark R. Cutkosky…"/>
          <p:cNvSpPr/>
          <p:nvPr/>
        </p:nvSpPr>
        <p:spPr>
          <a:xfrm>
            <a:off x="6553200" y="101600"/>
            <a:ext cx="2451100" cy="1135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Mark R. Cutkosky</a:t>
            </a:r>
          </a:p>
          <a:p>
            <a:pPr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Stanford University</a:t>
            </a:r>
            <a:br/>
            <a:r>
              <a:t>3 June 2013</a:t>
            </a:r>
            <a:br/>
            <a:endParaRPr/>
          </a:p>
        </p:txBody>
      </p:sp>
      <p:sp>
        <p:nvSpPr>
          <p:cNvPr id="56" name="Part II: Thursday, 6 June @14:00…"/>
          <p:cNvSpPr/>
          <p:nvPr/>
        </p:nvSpPr>
        <p:spPr>
          <a:xfrm>
            <a:off x="533400" y="4483100"/>
            <a:ext cx="7673331" cy="777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400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Part II: Thursday, 6 June @14:00</a:t>
            </a:r>
          </a:p>
          <a:p>
            <a:pPr defTabSz="914400">
              <a:buClr>
                <a:srgbClr val="000000"/>
              </a:buClr>
              <a:defRPr sz="2400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basic issues, mechanics and trade-offs in tactile sensing</a:t>
            </a:r>
          </a:p>
        </p:txBody>
      </p:sp>
      <p:sp>
        <p:nvSpPr>
          <p:cNvPr id="57" name="Part III: Monday, 10 June @11:00…"/>
          <p:cNvSpPr/>
          <p:nvPr/>
        </p:nvSpPr>
        <p:spPr>
          <a:xfrm>
            <a:off x="533400" y="5537200"/>
            <a:ext cx="4605983" cy="777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40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Part III: Monday, 10 June @11:00</a:t>
            </a:r>
          </a:p>
          <a:p>
            <a:pPr defTabSz="914400">
              <a:buClr>
                <a:srgbClr val="000000"/>
              </a:buClr>
              <a:defRPr sz="240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implementations and applications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" y="65087"/>
            <a:ext cx="606425" cy="849313"/>
          </a:xfrm>
          <a:prstGeom prst="rect">
            <a:avLst/>
          </a:prstGeom>
        </p:spPr>
      </p:pic>
      <p:sp>
        <p:nvSpPr>
          <p:cNvPr id="131" name="Pacinian corpuscle (FA-II) sensitivity to vibrations and Meissner (FA-I) sensitivity to small features"/>
          <p:cNvSpPr txBox="1">
            <a:spLocks noGrp="1"/>
          </p:cNvSpPr>
          <p:nvPr>
            <p:ph type="title"/>
          </p:nvPr>
        </p:nvSpPr>
        <p:spPr>
          <a:xfrm>
            <a:off x="1041400" y="-12700"/>
            <a:ext cx="7772400" cy="10795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Pacinian corpuscle (FA-II) sensitivity to vibrations and Meissner (FA-I) sensitivity to small features</a:t>
            </a:r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133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961244" y="1015999"/>
            <a:ext cx="5541156" cy="447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Adapted from data in Verrillo, R.T., Vibrotactile thresholds measured at the finger, Perception &amp; Psychophysics, Vol. 9 (4) (1971)."/>
          <p:cNvSpPr/>
          <p:nvPr/>
        </p:nvSpPr>
        <p:spPr>
          <a:xfrm>
            <a:off x="685800" y="5740400"/>
            <a:ext cx="7772400" cy="602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Adapted from data in Verrillo, R.T., Vibrotactile thresholds measured at the finger, </a:t>
            </a:r>
            <a:r>
              <a:rPr i="1"/>
              <a:t>Perception &amp; Psychophysics</a:t>
            </a:r>
            <a:r>
              <a:t>, Vol. 9 (4) (1971). </a:t>
            </a:r>
          </a:p>
        </p:txBody>
      </p:sp>
      <p:sp>
        <p:nvSpPr>
          <p:cNvPr id="135" name="Peak sensitivity…"/>
          <p:cNvSpPr/>
          <p:nvPr/>
        </p:nvSpPr>
        <p:spPr>
          <a:xfrm>
            <a:off x="6375400" y="2705100"/>
            <a:ext cx="1839863" cy="2112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Peak sensitivity</a:t>
            </a:r>
          </a:p>
          <a:p>
            <a: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around 300 Hz.</a:t>
            </a:r>
          </a:p>
          <a:p>
            <a: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endParaRPr/>
          </a:p>
          <a:p>
            <a: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Able to detect</a:t>
            </a:r>
          </a:p>
          <a:p>
            <a: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bumps of a few</a:t>
            </a:r>
          </a:p>
          <a:p>
            <a: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microns under</a:t>
            </a:r>
          </a:p>
          <a:p>
            <a: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ideal conditions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" y="65087"/>
            <a:ext cx="606425" cy="849313"/>
          </a:xfrm>
          <a:prstGeom prst="rect">
            <a:avLst/>
          </a:prstGeom>
        </p:spPr>
      </p:pic>
      <p:sp>
        <p:nvSpPr>
          <p:cNvPr id="138" name="Haptic exploration and integration"/>
          <p:cNvSpPr txBox="1">
            <a:spLocks noGrp="1"/>
          </p:cNvSpPr>
          <p:nvPr>
            <p:ph type="title"/>
          </p:nvPr>
        </p:nvSpPr>
        <p:spPr>
          <a:xfrm>
            <a:off x="812800" y="76200"/>
            <a:ext cx="7772400" cy="850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1029"/>
                </a:solidFill>
                <a:uFill>
                  <a:solidFill>
                    <a:srgbClr val="561029"/>
                  </a:solidFill>
                </a:uFill>
              </a:defRPr>
            </a:lvl1pPr>
          </a:lstStyle>
          <a:p>
            <a:r>
              <a:t>Haptic exploration and integration</a:t>
            </a:r>
          </a:p>
        </p:txBody>
      </p:sp>
      <p:sp>
        <p:nvSpPr>
          <p:cNvPr id="139" name="Interview with blind field paleontologist Professor G.J. Vermeij, U.C. Davis Geophysics Dept.…"/>
          <p:cNvSpPr txBox="1">
            <a:spLocks noGrp="1"/>
          </p:cNvSpPr>
          <p:nvPr>
            <p:ph type="body" sz="half" idx="1"/>
          </p:nvPr>
        </p:nvSpPr>
        <p:spPr>
          <a:xfrm>
            <a:off x="215900" y="965200"/>
            <a:ext cx="5677478" cy="25908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>
                <a:uFillTx/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Interview with blind field paleontologist Professor G.J. </a:t>
            </a:r>
            <a:r>
              <a:rPr dirty="0" err="1"/>
              <a:t>Vermeij</a:t>
            </a:r>
            <a:r>
              <a:rPr dirty="0"/>
              <a:t>, U.C. Davis Geophysics Dept.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defRPr sz="1800">
                <a:solidFill>
                  <a:srgbClr val="0056D6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u="sng" dirty="0">
                <a:hlinkClick r:id="rId3"/>
              </a:rPr>
              <a:t>http://www-cdr.stanford.edu/dml/previous_projects/vermeij/vermeij.html</a:t>
            </a:r>
            <a:endParaRPr sz="1400" u="sng" dirty="0">
              <a:hlinkClick r:id="rId3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None/>
              <a:defRPr sz="14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u="sng" dirty="0">
              <a:hlinkClick r:id="rId3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None/>
              <a:defRPr sz="14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Cutkosky &amp; Costa 1995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41" name="Topics…"/>
          <p:cNvSpPr/>
          <p:nvPr/>
        </p:nvSpPr>
        <p:spPr>
          <a:xfrm>
            <a:off x="215900" y="3810000"/>
            <a:ext cx="82804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defRPr sz="24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Topics</a:t>
            </a:r>
          </a:p>
          <a:p>
            <a:pPr marL="91439" indent="-91439">
              <a:buSzPct val="80000"/>
              <a:buChar char="•"/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 Scales of space and time for exploration</a:t>
            </a:r>
          </a:p>
          <a:p>
            <a:pPr marL="91439" indent="-91439">
              <a:buSzPct val="80000"/>
              <a:buChar char="•"/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 Object recognition</a:t>
            </a:r>
          </a:p>
          <a:p>
            <a:pPr marL="91439" indent="-91439">
              <a:buSzPct val="80000"/>
              <a:buChar char="•"/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 Effects of cold</a:t>
            </a:r>
          </a:p>
          <a:p>
            <a:pPr marL="91439" indent="-91439">
              <a:buSzPct val="80000"/>
              <a:buChar char="•"/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 Exploratory procedures</a:t>
            </a:r>
          </a:p>
          <a:p>
            <a:pPr marL="91439" indent="-91439">
              <a:buSzPct val="80000"/>
              <a:buChar char="•"/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 Integration of information</a:t>
            </a:r>
          </a:p>
          <a:p>
            <a:pPr>
              <a:defRPr sz="1800" u="sng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u="none" dirty="0">
                <a:hlinkClick r:id="rId4"/>
              </a:rPr>
              <a:t> </a:t>
            </a:r>
            <a:r>
              <a:rPr dirty="0">
                <a:solidFill>
                  <a:srgbClr val="0056D6"/>
                </a:solidFill>
                <a:hlinkClick r:id="rId4"/>
              </a:rPr>
              <a:t>http://www-cdr.stanford.edu/dml/previous_projects/vermeij/vermeij.html#seperate</a:t>
            </a:r>
          </a:p>
        </p:txBody>
      </p:sp>
      <p:sp>
        <p:nvSpPr>
          <p:cNvPr id="142" name="Text"/>
          <p:cNvSpPr/>
          <p:nvPr/>
        </p:nvSpPr>
        <p:spPr>
          <a:xfrm>
            <a:off x="5334000" y="4318000"/>
            <a:ext cx="127000" cy="537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>
              <a:defRPr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  <p:pic>
        <p:nvPicPr>
          <p:cNvPr id="143" name="vermeij.gif" descr="vermeij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378" y="977900"/>
            <a:ext cx="2819401" cy="4702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EPs.tiff" descr="EP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-76200"/>
            <a:ext cx="6059793" cy="6908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1.png" descr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" y="65087"/>
            <a:ext cx="606425" cy="849313"/>
          </a:xfrm>
          <a:prstGeom prst="rect">
            <a:avLst/>
          </a:prstGeom>
        </p:spPr>
      </p:pic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48" name="Lederman, S. and Klatzky, B.…"/>
          <p:cNvSpPr/>
          <p:nvPr/>
        </p:nvSpPr>
        <p:spPr>
          <a:xfrm>
            <a:off x="254000" y="3746500"/>
            <a:ext cx="2945160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Lederman, S. and Klatzky, B.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Extracting object properties through 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haptic exploration, 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rPr i="1"/>
              <a:t>Acta Psychologica</a:t>
            </a:r>
            <a:r>
              <a:t> 84 (1993)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29-40.</a:t>
            </a:r>
          </a:p>
        </p:txBody>
      </p:sp>
      <p:sp>
        <p:nvSpPr>
          <p:cNvPr id="149" name="EPs:…"/>
          <p:cNvSpPr txBox="1">
            <a:spLocks noGrp="1"/>
          </p:cNvSpPr>
          <p:nvPr>
            <p:ph type="title"/>
          </p:nvPr>
        </p:nvSpPr>
        <p:spPr>
          <a:xfrm>
            <a:off x="596900" y="1257300"/>
            <a:ext cx="2044700" cy="1676400"/>
          </a:xfrm>
          <a:prstGeom prst="rect">
            <a:avLst/>
          </a:prstGeom>
        </p:spPr>
        <p:txBody>
          <a:bodyPr/>
          <a:lstStyle/>
          <a:p>
            <a:pPr>
              <a:defRPr sz="4800" i="1"/>
            </a:pPr>
            <a:r>
              <a:t>EPs:</a:t>
            </a:r>
          </a:p>
          <a:p>
            <a:pPr>
              <a:defRPr sz="2400"/>
            </a:pPr>
            <a:r>
              <a:t>Exploratory</a:t>
            </a:r>
          </a:p>
          <a:p>
            <a:pPr>
              <a:defRPr sz="2400"/>
            </a:pPr>
            <a:r>
              <a:t>Procedures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7E084"/>
            </a:gs>
            <a:gs pos="100000">
              <a:srgbClr val="C0C0C0"/>
            </a:gs>
          </a:gsLst>
          <a:lin ang="47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nuran (frog) tactile responses"/>
          <p:cNvSpPr txBox="1">
            <a:spLocks noGrp="1"/>
          </p:cNvSpPr>
          <p:nvPr>
            <p:ph type="title"/>
          </p:nvPr>
        </p:nvSpPr>
        <p:spPr>
          <a:xfrm>
            <a:off x="152400" y="-88900"/>
            <a:ext cx="7010400" cy="800100"/>
          </a:xfrm>
          <a:prstGeom prst="rect">
            <a:avLst/>
          </a:prstGeom>
        </p:spPr>
        <p:txBody>
          <a:bodyPr/>
          <a:lstStyle/>
          <a:p>
            <a:r>
              <a:t>Anuran (frog) tactile responses</a:t>
            </a:r>
          </a:p>
        </p:txBody>
      </p:sp>
      <p:sp>
        <p:nvSpPr>
          <p:cNvPr id="152" name="Tactile sensing triggers stereotypical responses [1-3]…"/>
          <p:cNvSpPr/>
          <p:nvPr/>
        </p:nvSpPr>
        <p:spPr>
          <a:xfrm>
            <a:off x="5175738" y="625475"/>
            <a:ext cx="3797301" cy="4361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0640" marR="40640" defTabSz="914400">
              <a:buClr>
                <a:srgbClr val="000000"/>
              </a:buClr>
              <a:buFont typeface="Arial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 b="1">
                <a:latin typeface="+mn-lt"/>
                <a:ea typeface="+mn-ea"/>
                <a:cs typeface="+mn-cs"/>
                <a:sym typeface="Arial"/>
              </a:rPr>
              <a:t>Tactile sensing triggers stereotypical responses </a:t>
            </a:r>
            <a:r>
              <a:rPr sz="1800">
                <a:latin typeface="+mn-lt"/>
                <a:ea typeface="+mn-ea"/>
                <a:cs typeface="+mn-cs"/>
                <a:sym typeface="Arial"/>
              </a:rPr>
              <a:t>[1-3]</a:t>
            </a:r>
            <a:br>
              <a:rPr sz="1800" b="1">
                <a:latin typeface="+mn-lt"/>
                <a:ea typeface="+mn-ea"/>
                <a:cs typeface="+mn-cs"/>
                <a:sym typeface="Arial"/>
              </a:rPr>
            </a:br>
            <a:endParaRPr sz="1800" b="1">
              <a:latin typeface="+mn-lt"/>
              <a:ea typeface="+mn-ea"/>
              <a:cs typeface="+mn-cs"/>
              <a:sym typeface="Arial"/>
            </a:endParaRPr>
          </a:p>
          <a:p>
            <a:pPr marL="40640" marR="40640" defTabSz="914400">
              <a:buClr>
                <a:srgbClr val="000000"/>
              </a:buClr>
              <a:buFont typeface="Arial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 b="1">
                <a:latin typeface="+mn-lt"/>
                <a:ea typeface="+mn-ea"/>
                <a:cs typeface="+mn-cs"/>
                <a:sym typeface="Arial"/>
              </a:rPr>
              <a:t>Some evidence of primitive goals or “funnels” </a:t>
            </a:r>
            <a:r>
              <a:rPr sz="1800">
                <a:latin typeface="+mn-lt"/>
                <a:ea typeface="+mn-ea"/>
                <a:cs typeface="+mn-cs"/>
                <a:sym typeface="Arial"/>
              </a:rPr>
              <a:t>[4]</a:t>
            </a:r>
            <a:r>
              <a:rPr sz="1800" b="1">
                <a:latin typeface="+mn-lt"/>
                <a:ea typeface="+mn-ea"/>
                <a:cs typeface="+mn-cs"/>
                <a:sym typeface="Arial"/>
              </a:rPr>
              <a:t>:</a:t>
            </a:r>
          </a:p>
          <a:p>
            <a:pPr marL="40640" marR="40640" defTabSz="914400">
              <a:buClr>
                <a:srgbClr val="000000"/>
              </a:buClr>
              <a:buSzPct val="100000"/>
              <a:buFont typeface="Arial"/>
              <a:buChar char="•"/>
              <a:defRPr sz="1800" i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 Make any kind of contact, as soon</a:t>
            </a:r>
            <a:br/>
            <a:r>
              <a:t>  as possible</a:t>
            </a:r>
          </a:p>
          <a:p>
            <a:pPr marL="40640" marR="40640" defTabSz="914400">
              <a:buClr>
                <a:srgbClr val="000000"/>
              </a:buClr>
              <a:buSzPct val="100000"/>
              <a:buFont typeface="Arial"/>
              <a:buChar char="•"/>
              <a:defRPr sz="1800" i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 Use both hands to pull on any</a:t>
            </a:r>
            <a:br/>
            <a:r>
              <a:t>   graspable features</a:t>
            </a:r>
          </a:p>
          <a:p>
            <a:pPr marL="40640" marR="40640" defTabSz="914400">
              <a:buClr>
                <a:srgbClr val="000000"/>
              </a:buClr>
              <a:buSzPct val="100000"/>
              <a:buFont typeface="Arial"/>
              <a:buChar char="•"/>
              <a:defRPr sz="1800" i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 Bring object toward center of</a:t>
            </a:r>
            <a:br/>
            <a:r>
              <a:t>  the manipulable workspace</a:t>
            </a:r>
          </a:p>
          <a:p>
            <a:pPr marL="40640" marR="40640" defTabSz="914400">
              <a:buClr>
                <a:srgbClr val="000000"/>
              </a:buClr>
              <a:buSzPct val="100000"/>
              <a:buFont typeface="Arial"/>
              <a:buChar char="•"/>
              <a:defRPr sz="1800" i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 Bring toward mouth</a:t>
            </a:r>
          </a:p>
          <a:p>
            <a:pPr marL="40640" marR="40640" defTabSz="914400">
              <a:buClr>
                <a:srgbClr val="000000"/>
              </a:buClr>
              <a:buSzPct val="100000"/>
              <a:buFont typeface="Arial"/>
              <a:buChar char="•"/>
              <a:defRPr sz="1800" i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endParaRPr/>
          </a:p>
          <a:p>
            <a:pPr marL="40640" marR="40640" defTabSz="914400">
              <a:buClr>
                <a:srgbClr val="000000"/>
              </a:buClr>
              <a:buFont typeface="Arial"/>
              <a:defRPr sz="1800" b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If something doesn’t work at first…</a:t>
            </a:r>
          </a:p>
          <a:p>
            <a:pPr marL="40640" marR="40640" defTabSz="914400">
              <a:buClr>
                <a:srgbClr val="000000"/>
              </a:buClr>
              <a:buFont typeface="Arial"/>
              <a:defRPr sz="1800" b="1" i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Keep trying!</a:t>
            </a:r>
          </a:p>
        </p:txBody>
      </p:sp>
      <p:sp>
        <p:nvSpPr>
          <p:cNvPr id="153" name="Frogs grasping crickets (15  FPS) - A. Asbeck"/>
          <p:cNvSpPr/>
          <p:nvPr/>
        </p:nvSpPr>
        <p:spPr>
          <a:xfrm>
            <a:off x="121032" y="4775200"/>
            <a:ext cx="3229432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40" marR="40640" algn="ctr" defTabSz="914400">
              <a:buClr>
                <a:srgbClr val="000000"/>
              </a:buClr>
              <a:buFont typeface="Arial"/>
              <a:defRPr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Frogs grasping crickets (15  FPS) - A. Asbeck</a:t>
            </a:r>
          </a:p>
        </p:txBody>
      </p:sp>
      <p:pic>
        <p:nvPicPr>
          <p:cNvPr id="154" name="Frog15-5.mov" descr="Frog15-5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" y="1054100"/>
            <a:ext cx="4876800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[1] Gray, L.A. et al., Evolution of Forelimb Forelimb Movement Patterns for Prey Manipulation in Anurans,      J. Exp. Zoology, 277:417–424 (1997)…"/>
          <p:cNvSpPr/>
          <p:nvPr/>
        </p:nvSpPr>
        <p:spPr>
          <a:xfrm>
            <a:off x="224203" y="5056187"/>
            <a:ext cx="84582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0640" marR="40640" defTabSz="914400">
              <a:buClr>
                <a:srgbClr val="000000"/>
              </a:buClr>
              <a:buFont typeface="Arial"/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[1] Gray, L.A. et al., </a:t>
            </a:r>
            <a:r>
              <a:rPr i="1"/>
              <a:t>Evolution of Forelimb Forelimb Movement Patterns for Prey Manipulation in Anurans</a:t>
            </a:r>
            <a:r>
              <a:t>, </a:t>
            </a:r>
            <a:br/>
            <a:r>
              <a:t>    J. Exp. Zoology, 277:417–424 (1997)</a:t>
            </a:r>
          </a:p>
          <a:p>
            <a:pPr marL="40640" marR="40640" defTabSz="914400">
              <a:buClr>
                <a:srgbClr val="000000"/>
              </a:buClr>
              <a:buFont typeface="Arial"/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[2] Comer, C. and Grobstein, P., Tactually Elicited Prey Acquisition Behavior in the Frog, Rana pipiens, and Comparison with Visually Elicited Behavior J Comp Physiol (1981) 142:141-150</a:t>
            </a:r>
          </a:p>
          <a:p>
            <a:pPr marL="40640" marR="40640" defTabSz="914400">
              <a:buClr>
                <a:srgbClr val="000000"/>
              </a:buClr>
              <a:buFont typeface="Arial"/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[3] Ivanco, T.L. et al., Skilled forelimb movements in prey catching and in reaching by rats and opossums, Behavioural Brain Research,  79 (1996) 163-181</a:t>
            </a:r>
          </a:p>
          <a:p>
            <a:pPr marL="40640" marR="40640" defTabSz="914400">
              <a:buClr>
                <a:srgbClr val="000000"/>
              </a:buClr>
              <a:buFont typeface="Arial"/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[4] Rizzi, A. et al., Sequential Composition of Dynamically Dexterous Robot Behaviors, IJRR 1999; 18; 534.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" fill="hold"/>
                                        <p:tgtEl>
                                          <p:spTgt spid="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7E084"/>
            </a:gs>
            <a:gs pos="100000">
              <a:srgbClr val="C0C0C0"/>
            </a:gs>
          </a:gsLst>
          <a:lin ang="47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nuran (frog) tactile responses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010400" cy="673100"/>
          </a:xfrm>
          <a:prstGeom prst="rect">
            <a:avLst/>
          </a:prstGeom>
        </p:spPr>
        <p:txBody>
          <a:bodyPr/>
          <a:lstStyle/>
          <a:p>
            <a:r>
              <a:t>Anuran (frog) tactile responses</a:t>
            </a:r>
          </a:p>
        </p:txBody>
      </p:sp>
      <p:sp>
        <p:nvSpPr>
          <p:cNvPr id="158" name="Tactile sensing triggers stereotypical responses [1-3]…"/>
          <p:cNvSpPr/>
          <p:nvPr/>
        </p:nvSpPr>
        <p:spPr>
          <a:xfrm>
            <a:off x="5099538" y="600075"/>
            <a:ext cx="3797301" cy="4361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0640" marR="40640" defTabSz="914400">
              <a:buClr>
                <a:srgbClr val="000000"/>
              </a:buClr>
              <a:buFont typeface="Arial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 b="1">
                <a:latin typeface="+mn-lt"/>
                <a:ea typeface="+mn-ea"/>
                <a:cs typeface="+mn-cs"/>
                <a:sym typeface="Arial"/>
              </a:rPr>
              <a:t>Tactile sensing triggers stereotypical responses </a:t>
            </a:r>
            <a:r>
              <a:rPr sz="1800">
                <a:latin typeface="+mn-lt"/>
                <a:ea typeface="+mn-ea"/>
                <a:cs typeface="+mn-cs"/>
                <a:sym typeface="Arial"/>
              </a:rPr>
              <a:t>[1-3]</a:t>
            </a:r>
            <a:br>
              <a:rPr sz="1800" b="1">
                <a:latin typeface="+mn-lt"/>
                <a:ea typeface="+mn-ea"/>
                <a:cs typeface="+mn-cs"/>
                <a:sym typeface="Arial"/>
              </a:rPr>
            </a:br>
            <a:endParaRPr sz="1800" b="1">
              <a:latin typeface="+mn-lt"/>
              <a:ea typeface="+mn-ea"/>
              <a:cs typeface="+mn-cs"/>
              <a:sym typeface="Arial"/>
            </a:endParaRPr>
          </a:p>
          <a:p>
            <a:pPr marL="40640" marR="40640" defTabSz="914400">
              <a:buClr>
                <a:srgbClr val="000000"/>
              </a:buClr>
              <a:buFont typeface="Arial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 b="1">
                <a:latin typeface="+mn-lt"/>
                <a:ea typeface="+mn-ea"/>
                <a:cs typeface="+mn-cs"/>
                <a:sym typeface="Arial"/>
              </a:rPr>
              <a:t>Some evidence of primitive goals or “funnels” </a:t>
            </a:r>
            <a:r>
              <a:rPr sz="1800">
                <a:latin typeface="+mn-lt"/>
                <a:ea typeface="+mn-ea"/>
                <a:cs typeface="+mn-cs"/>
                <a:sym typeface="Arial"/>
              </a:rPr>
              <a:t>[4]</a:t>
            </a:r>
            <a:r>
              <a:rPr sz="1800" b="1">
                <a:latin typeface="+mn-lt"/>
                <a:ea typeface="+mn-ea"/>
                <a:cs typeface="+mn-cs"/>
                <a:sym typeface="Arial"/>
              </a:rPr>
              <a:t>:</a:t>
            </a:r>
          </a:p>
          <a:p>
            <a:pPr marL="40640" marR="40640" defTabSz="914400">
              <a:buClr>
                <a:srgbClr val="000000"/>
              </a:buClr>
              <a:buSzPct val="100000"/>
              <a:buFont typeface="Arial"/>
              <a:buChar char="•"/>
              <a:defRPr sz="1800" i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 Make any kind of contact, as soon</a:t>
            </a:r>
            <a:br/>
            <a:r>
              <a:t>  as possible</a:t>
            </a:r>
          </a:p>
          <a:p>
            <a:pPr marL="40640" marR="40640" defTabSz="914400">
              <a:buClr>
                <a:srgbClr val="000000"/>
              </a:buClr>
              <a:buSzPct val="100000"/>
              <a:buFont typeface="Arial"/>
              <a:buChar char="•"/>
              <a:defRPr sz="1800" i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 Use both hands to pull on any</a:t>
            </a:r>
            <a:br/>
            <a:r>
              <a:t>   graspable features</a:t>
            </a:r>
          </a:p>
          <a:p>
            <a:pPr marL="40640" marR="40640" defTabSz="914400">
              <a:buClr>
                <a:srgbClr val="000000"/>
              </a:buClr>
              <a:buSzPct val="100000"/>
              <a:buFont typeface="Arial"/>
              <a:buChar char="•"/>
              <a:defRPr sz="1800" i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 Bring object toward center of</a:t>
            </a:r>
            <a:br/>
            <a:r>
              <a:t>  the manipulable workspace</a:t>
            </a:r>
          </a:p>
          <a:p>
            <a:pPr marL="40640" marR="40640" defTabSz="914400">
              <a:buClr>
                <a:srgbClr val="000000"/>
              </a:buClr>
              <a:buSzPct val="100000"/>
              <a:buFont typeface="Arial"/>
              <a:buChar char="•"/>
              <a:defRPr sz="1800" i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 Bring toward mouth</a:t>
            </a:r>
          </a:p>
          <a:p>
            <a:pPr marL="40640" marR="40640" defTabSz="914400">
              <a:buClr>
                <a:srgbClr val="000000"/>
              </a:buClr>
              <a:buSzPct val="100000"/>
              <a:buFont typeface="Arial"/>
              <a:buChar char="•"/>
              <a:defRPr sz="1800" i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endParaRPr/>
          </a:p>
          <a:p>
            <a:pPr marL="40640" marR="40640" defTabSz="914400">
              <a:buClr>
                <a:srgbClr val="000000"/>
              </a:buClr>
              <a:buFont typeface="Arial"/>
              <a:defRPr sz="1800" b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If something doesn’t work at first…</a:t>
            </a:r>
          </a:p>
          <a:p>
            <a:pPr marL="40640" marR="40640" defTabSz="914400">
              <a:buClr>
                <a:srgbClr val="000000"/>
              </a:buClr>
              <a:buFont typeface="Arial"/>
              <a:defRPr sz="1800" b="1" i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Keep trying!</a:t>
            </a:r>
          </a:p>
        </p:txBody>
      </p:sp>
      <p:sp>
        <p:nvSpPr>
          <p:cNvPr id="159" name="[1] Gray, L.A. et al., Evolution of Forelimb Forelimb Movement Patterns for Prey Manipulation in Anurans,      J. Exp. Zoology, 277:417–424 (1997)…"/>
          <p:cNvSpPr/>
          <p:nvPr/>
        </p:nvSpPr>
        <p:spPr>
          <a:xfrm>
            <a:off x="198803" y="5081587"/>
            <a:ext cx="84582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0640" marR="40640" defTabSz="914400">
              <a:buClr>
                <a:srgbClr val="000000"/>
              </a:buClr>
              <a:buFont typeface="Arial"/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[1] Gray, L.A. et al., </a:t>
            </a:r>
            <a:r>
              <a:rPr i="1"/>
              <a:t>Evolution of Forelimb Forelimb Movement Patterns for Prey Manipulation in Anurans</a:t>
            </a:r>
            <a:r>
              <a:t>, </a:t>
            </a:r>
            <a:br/>
            <a:r>
              <a:t>    J. Exp. Zoology, 277:417–424 (1997)</a:t>
            </a:r>
          </a:p>
          <a:p>
            <a:pPr marL="40640" marR="40640" defTabSz="914400">
              <a:buClr>
                <a:srgbClr val="000000"/>
              </a:buClr>
              <a:buFont typeface="Arial"/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[2] Comer, C. and Grobstein, P., Tactually Elicited Prey Acquisition Behavior in the Frog, Rana pipiens, and Comparison with Visually Elicited Behavior J Comp Physiol (1981) 142:141-150</a:t>
            </a:r>
          </a:p>
          <a:p>
            <a:pPr marL="40640" marR="40640" defTabSz="914400">
              <a:buClr>
                <a:srgbClr val="000000"/>
              </a:buClr>
              <a:buFont typeface="Arial"/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[3] Ivanco, T.L. et al., Skilled forelimb movements in prey catching and in reaching by rats and opossums, Behavioural Brain Research,  79 (1996) 163-181</a:t>
            </a:r>
          </a:p>
          <a:p>
            <a:pPr marL="40640" marR="40640" defTabSz="914400">
              <a:buClr>
                <a:srgbClr val="000000"/>
              </a:buClr>
              <a:buFont typeface="Arial"/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[4] Rizzi, A. et al., Sequential Composition of Dynamically Dexterous Robot Behaviors, IJRR 1999; 18; 534.</a:t>
            </a:r>
          </a:p>
        </p:txBody>
      </p:sp>
      <p:sp>
        <p:nvSpPr>
          <p:cNvPr id="160" name="Frogs grasping crickets (3  FPS) - A. Asbeck"/>
          <p:cNvSpPr/>
          <p:nvPr/>
        </p:nvSpPr>
        <p:spPr>
          <a:xfrm>
            <a:off x="163411" y="4775200"/>
            <a:ext cx="3144674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40" marR="40640" algn="ctr" defTabSz="914400">
              <a:buClr>
                <a:srgbClr val="000000"/>
              </a:buClr>
              <a:buFont typeface="Arial"/>
              <a:defRPr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Frogs grasping crickets (3  FPS) - A. Asbeck</a:t>
            </a:r>
          </a:p>
        </p:txBody>
      </p:sp>
      <p:pic>
        <p:nvPicPr>
          <p:cNvPr id="161" name="Frog3s-2.mov" descr="Frog3s-2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" y="1155700"/>
            <a:ext cx="4707467" cy="353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1" fill="hold"/>
                                        <p:tgtEl>
                                          <p:spTgt spid="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" y="65087"/>
            <a:ext cx="606425" cy="849313"/>
          </a:xfrm>
          <a:prstGeom prst="rect">
            <a:avLst/>
          </a:prstGeom>
        </p:spPr>
      </p:pic>
      <p:sp>
        <p:nvSpPr>
          <p:cNvPr id="164" name="Grasping and sensing reflexes used to monitor normal infant development."/>
          <p:cNvSpPr txBox="1">
            <a:spLocks noGrp="1"/>
          </p:cNvSpPr>
          <p:nvPr>
            <p:ph type="title"/>
          </p:nvPr>
        </p:nvSpPr>
        <p:spPr>
          <a:xfrm>
            <a:off x="609600" y="1231900"/>
            <a:ext cx="3022600" cy="3708400"/>
          </a:xfrm>
          <a:prstGeom prst="rect">
            <a:avLst/>
          </a:prstGeom>
        </p:spPr>
        <p:txBody>
          <a:bodyPr/>
          <a:lstStyle/>
          <a:p>
            <a:r>
              <a:t>Grasping and sensing reflexes used to monitor normal infant development.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16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3978978" y="97967"/>
            <a:ext cx="5054601" cy="6670569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witchel, T.E, The Automatic grasping responses of infants,…"/>
          <p:cNvSpPr/>
          <p:nvPr/>
        </p:nvSpPr>
        <p:spPr>
          <a:xfrm>
            <a:off x="254000" y="5905500"/>
            <a:ext cx="3499136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Twitchel, T.E, The Automatic</a:t>
            </a:r>
            <a:br/>
            <a:r>
              <a:t>grasping responses of infants,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rPr i="1"/>
              <a:t>Neuropsycholgia</a:t>
            </a:r>
            <a:r>
              <a:t>, Vol. 3, pp. 247-259 1965.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" y="65087"/>
            <a:ext cx="606425" cy="849313"/>
          </a:xfrm>
          <a:prstGeom prst="rect">
            <a:avLst/>
          </a:prstGeom>
        </p:spPr>
      </p:pic>
      <p:sp>
        <p:nvSpPr>
          <p:cNvPr id="170" name="Avoidance"/>
          <p:cNvSpPr txBox="1">
            <a:spLocks noGrp="1"/>
          </p:cNvSpPr>
          <p:nvPr>
            <p:ph type="title"/>
          </p:nvPr>
        </p:nvSpPr>
        <p:spPr>
          <a:xfrm>
            <a:off x="927100" y="0"/>
            <a:ext cx="5118100" cy="977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1029"/>
                </a:solidFill>
                <a:uFill>
                  <a:solidFill>
                    <a:srgbClr val="561029"/>
                  </a:solidFill>
                </a:uFill>
              </a:defRPr>
            </a:lvl1pPr>
          </a:lstStyle>
          <a:p>
            <a:r>
              <a:t>Avoidance</a:t>
            </a:r>
          </a:p>
        </p:txBody>
      </p:sp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172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660400"/>
            <a:ext cx="7391400" cy="556529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witchel, T.E, The Automatic grasping responses of infants,…"/>
          <p:cNvSpPr/>
          <p:nvPr/>
        </p:nvSpPr>
        <p:spPr>
          <a:xfrm>
            <a:off x="469900" y="4051300"/>
            <a:ext cx="3499136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Twitchel, T.E, The Automatic</a:t>
            </a:r>
            <a:br/>
            <a:r>
              <a:t>grasping responses of infants,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rPr i="1"/>
              <a:t>Neuropsycholgia</a:t>
            </a:r>
            <a:r>
              <a:t>, Vol. 3, pp. 247-259 1965.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" y="65087"/>
            <a:ext cx="606425" cy="849313"/>
          </a:xfrm>
          <a:prstGeom prst="rect">
            <a:avLst/>
          </a:prstGeom>
        </p:spPr>
      </p:pic>
      <p:sp>
        <p:nvSpPr>
          <p:cNvPr id="176" name="Other biological exemplars"/>
          <p:cNvSpPr txBox="1">
            <a:spLocks noGrp="1"/>
          </p:cNvSpPr>
          <p:nvPr>
            <p:ph type="title"/>
          </p:nvPr>
        </p:nvSpPr>
        <p:spPr>
          <a:xfrm>
            <a:off x="1263650" y="165100"/>
            <a:ext cx="6477000" cy="812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1029"/>
                </a:solidFill>
                <a:uFill>
                  <a:solidFill>
                    <a:srgbClr val="561029"/>
                  </a:solidFill>
                </a:uFill>
              </a:defRPr>
            </a:lvl1pPr>
          </a:lstStyle>
          <a:p>
            <a:r>
              <a:t>Other biological exemplars</a:t>
            </a:r>
          </a:p>
        </p:txBody>
      </p:sp>
      <p:sp>
        <p:nvSpPr>
          <p:cNvPr id="177" name="Slit sense organs…"/>
          <p:cNvSpPr/>
          <p:nvPr/>
        </p:nvSpPr>
        <p:spPr>
          <a:xfrm>
            <a:off x="4210929" y="1270000"/>
            <a:ext cx="4724401" cy="474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 marL="497840" indent="-457200" defTabSz="914400">
              <a:spcBef>
                <a:spcPts val="1400"/>
              </a:spcBef>
              <a:buClr>
                <a:srgbClr val="000000"/>
              </a:buClr>
              <a:buSzPct val="100000"/>
              <a:buFont typeface="Helvetica"/>
              <a:buChar char="•"/>
              <a:defRPr sz="2400"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Slit sense organs</a:t>
            </a:r>
          </a:p>
          <a:p>
            <a:pPr marL="783590" indent="-285750" defTabSz="914400">
              <a:spcBef>
                <a:spcPts val="1200"/>
              </a:spcBef>
              <a:buClr>
                <a:srgbClr val="000000"/>
              </a:buClr>
              <a:buSzPct val="100000"/>
              <a:buFont typeface="Helvetica"/>
              <a:buChar char="–"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rPr dirty="0">
                <a:latin typeface="Helvetica"/>
                <a:ea typeface="Helvetica"/>
                <a:cs typeface="Helvetica"/>
                <a:sym typeface="Helvetica"/>
              </a:rPr>
              <a:t>Scorpion: </a:t>
            </a:r>
            <a:r>
              <a:rPr b="1" i="1" dirty="0">
                <a:latin typeface="Helvetica"/>
                <a:ea typeface="Helvetica"/>
                <a:cs typeface="Helvetica"/>
                <a:sym typeface="Helvetica"/>
              </a:rPr>
              <a:t>76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/ leg</a:t>
            </a:r>
          </a:p>
          <a:p>
            <a:pPr marL="783590" indent="-285750" defTabSz="914400">
              <a:spcBef>
                <a:spcPts val="1200"/>
              </a:spcBef>
              <a:buClr>
                <a:srgbClr val="000000"/>
              </a:buClr>
              <a:buSzPct val="100000"/>
              <a:buFont typeface="Helvetica"/>
              <a:buChar char="–"/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rPr dirty="0">
                <a:latin typeface="Helvetica"/>
                <a:ea typeface="Helvetica"/>
                <a:cs typeface="Helvetica"/>
                <a:sym typeface="Helvetica"/>
              </a:rPr>
              <a:t>Spider: </a:t>
            </a:r>
            <a:r>
              <a:rPr b="1" i="1" dirty="0">
                <a:latin typeface="Helvetica"/>
                <a:ea typeface="Helvetica"/>
                <a:cs typeface="Helvetica"/>
                <a:sym typeface="Helvetica"/>
              </a:rPr>
              <a:t>224</a:t>
            </a:r>
            <a:r>
              <a:rPr dirty="0">
                <a:latin typeface="Helvetica"/>
                <a:ea typeface="Helvetica"/>
                <a:cs typeface="Helvetica"/>
                <a:sym typeface="Helvetica"/>
              </a:rPr>
              <a:t> / leg</a:t>
            </a:r>
            <a:endParaRPr sz="2000" dirty="0">
              <a:latin typeface="Helvetica"/>
              <a:ea typeface="Helvetica"/>
              <a:cs typeface="Helvetica"/>
              <a:sym typeface="Helvetica"/>
            </a:endParaRPr>
          </a:p>
          <a:p>
            <a:pPr marL="383540" indent="-342900" defTabSz="914400">
              <a:spcBef>
                <a:spcPts val="1400"/>
              </a:spcBef>
              <a:buClr>
                <a:srgbClr val="000000"/>
              </a:buClr>
              <a:buSzPct val="100000"/>
              <a:buFont typeface="Helvetica"/>
              <a:buChar char="•"/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Senses strains on the leg</a:t>
            </a:r>
          </a:p>
          <a:p>
            <a:pPr marL="383540" indent="-342900" defTabSz="914400">
              <a:spcBef>
                <a:spcPts val="1400"/>
              </a:spcBef>
              <a:buClr>
                <a:srgbClr val="000000"/>
              </a:buClr>
              <a:buSzPct val="100000"/>
              <a:buFont typeface="Helvetica"/>
              <a:buChar char="•"/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Exoskeleton structures make the sensors possible</a:t>
            </a:r>
            <a:r>
              <a:rPr lang="en-US" dirty="0"/>
              <a:t> (intrinsic tactile sensing)</a:t>
            </a:r>
            <a:endParaRPr dirty="0"/>
          </a:p>
          <a:p>
            <a:pPr marL="383540" indent="-342900" defTabSz="914400">
              <a:spcBef>
                <a:spcPts val="1400"/>
              </a:spcBef>
              <a:buClr>
                <a:srgbClr val="000000"/>
              </a:buClr>
              <a:buSzPct val="100000"/>
              <a:buFont typeface="Helvetica"/>
              <a:buChar char="•"/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Able to sense forces applied to areas elsewhere on the leg</a:t>
            </a:r>
          </a:p>
          <a:p>
            <a:pPr marL="383540" indent="-342900" defTabSz="914400">
              <a:spcBef>
                <a:spcPts val="1400"/>
              </a:spcBef>
              <a:buClr>
                <a:srgbClr val="000000"/>
              </a:buClr>
              <a:buSzPct val="100000"/>
              <a:buFont typeface="Helvetica"/>
              <a:buChar char="•"/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Used in prey location - timing of spikes for 50m/s Rayleigh waves, ~300 Hz</a:t>
            </a:r>
          </a:p>
          <a:p>
            <a:pPr marL="383540" indent="-342900" defTabSz="914400">
              <a:spcBef>
                <a:spcPts val="1400"/>
              </a:spcBef>
              <a:buClr>
                <a:srgbClr val="000000"/>
              </a:buClr>
              <a:buSzPct val="100000"/>
              <a:buFont typeface="Helvetica"/>
              <a:buChar char="•"/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Additional hair sensors give contact locations</a:t>
            </a:r>
          </a:p>
        </p:txBody>
      </p:sp>
      <p:sp>
        <p:nvSpPr>
          <p:cNvPr id="178" name="[1] F. G. Barth and M. Wadepuhl. Slit Sense Organs on the Scorpion Leg. Journal of Morphology, 145 (2): 209-227, 1975…"/>
          <p:cNvSpPr/>
          <p:nvPr/>
        </p:nvSpPr>
        <p:spPr>
          <a:xfrm>
            <a:off x="-4397" y="6081712"/>
            <a:ext cx="90043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 marL="383540" indent="-383540" defTabSz="914400">
              <a:spcBef>
                <a:spcPts val="300"/>
              </a:spcBef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[1] F. G. Barth and M. Wadepuhl. Slit Sense Organs on the Scorpion Leg. </a:t>
            </a:r>
            <a:r>
              <a:rPr sz="1200" i="1">
                <a:latin typeface="Times New Roman"/>
                <a:ea typeface="Times New Roman"/>
                <a:cs typeface="Times New Roman"/>
                <a:sym typeface="Times New Roman"/>
              </a:rPr>
              <a:t>Journal of Morphology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, 145 (2): 209-227, 1975</a:t>
            </a:r>
          </a:p>
          <a:p>
            <a:pPr marL="383540" indent="-383540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[2] F. G. Barth and J. Stagl</a:t>
            </a:r>
            <a:r>
              <a:rPr sz="1200" i="1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The Slit Sense Organs Arachids.</a:t>
            </a:r>
            <a:r>
              <a:rPr sz="1200" i="1">
                <a:latin typeface="Times New Roman"/>
                <a:ea typeface="Times New Roman"/>
                <a:cs typeface="Times New Roman"/>
                <a:sym typeface="Times New Roman"/>
              </a:rPr>
              <a:t> Zoomorphologie, </a:t>
            </a: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86:1-23, 1976</a:t>
            </a:r>
          </a:p>
          <a:p>
            <a:pPr marL="383540" indent="-383540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rPr sz="1200">
                <a:latin typeface="Times New Roman"/>
                <a:ea typeface="Times New Roman"/>
                <a:cs typeface="Times New Roman"/>
                <a:sym typeface="Times New Roman"/>
              </a:rPr>
              <a:t>[3] W. Sturzl, R. Kempter, J.L. van Hemmen, </a:t>
            </a:r>
            <a:r>
              <a:rPr sz="1200"/>
              <a:t>Theory of Arachnid Prey Localization, </a:t>
            </a:r>
            <a:r>
              <a:rPr sz="1200" i="1"/>
              <a:t>Physical Review Letters</a:t>
            </a:r>
            <a:r>
              <a:rPr sz="1200"/>
              <a:t>, v. 84, n. 4, June 2000.</a:t>
            </a:r>
          </a:p>
        </p:txBody>
      </p:sp>
      <p:grpSp>
        <p:nvGrpSpPr>
          <p:cNvPr id="181" name="Group"/>
          <p:cNvGrpSpPr/>
          <p:nvPr/>
        </p:nvGrpSpPr>
        <p:grpSpPr>
          <a:xfrm>
            <a:off x="268165" y="3629757"/>
            <a:ext cx="3839309" cy="2237155"/>
            <a:chOff x="0" y="0"/>
            <a:chExt cx="3839307" cy="2237153"/>
          </a:xfrm>
        </p:grpSpPr>
        <p:pic>
          <p:nvPicPr>
            <p:cNvPr id="179" name="BLACKWID.png" descr="BLACKWID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710064" cy="2231781"/>
            </a:xfrm>
            <a:prstGeom prst="rect">
              <a:avLst/>
            </a:prstGeom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</p:pic>
        <p:pic>
          <p:nvPicPr>
            <p:cNvPr id="180" name="image.png" descr="image.png"/>
            <p:cNvPicPr>
              <a:picLocks/>
            </p:cNvPicPr>
            <p:nvPr/>
          </p:nvPicPr>
          <p:blipFill>
            <a:blip r:embed="rId4"/>
            <a:srcRect b="9638"/>
            <a:stretch>
              <a:fillRect/>
            </a:stretch>
          </p:blipFill>
          <p:spPr>
            <a:xfrm>
              <a:off x="1718003" y="2442"/>
              <a:ext cx="2121305" cy="2234712"/>
            </a:xfrm>
            <a:prstGeom prst="rect">
              <a:avLst/>
            </a:prstGeom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</p:pic>
      </p:grpSp>
      <p:sp>
        <p:nvSpPr>
          <p:cNvPr id="182" name="Oval"/>
          <p:cNvSpPr/>
          <p:nvPr/>
        </p:nvSpPr>
        <p:spPr>
          <a:xfrm>
            <a:off x="1346200" y="4425950"/>
            <a:ext cx="254977" cy="236538"/>
          </a:xfrm>
          <a:prstGeom prst="ellipse">
            <a:avLst/>
          </a:prstGeom>
          <a:ln w="63500">
            <a:solidFill>
              <a:srgbClr val="4180FF"/>
            </a:solidFill>
          </a:ln>
        </p:spPr>
        <p:txBody>
          <a:bodyPr lIns="38100" tIns="38100" rIns="38100" bIns="38100"/>
          <a:lstStyle/>
          <a:p>
            <a:pPr algn="ctr" defTabSz="584200">
              <a:buClr>
                <a:srgbClr val="000000"/>
              </a:buCl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83" name="Line"/>
          <p:cNvSpPr/>
          <p:nvPr/>
        </p:nvSpPr>
        <p:spPr>
          <a:xfrm>
            <a:off x="1661746" y="4548187"/>
            <a:ext cx="1088781" cy="12701"/>
          </a:xfrm>
          <a:prstGeom prst="line">
            <a:avLst/>
          </a:prstGeom>
          <a:ln w="63500">
            <a:solidFill>
              <a:srgbClr val="4180FF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86" name="Group"/>
          <p:cNvGrpSpPr/>
          <p:nvPr/>
        </p:nvGrpSpPr>
        <p:grpSpPr>
          <a:xfrm>
            <a:off x="253511" y="1315915"/>
            <a:ext cx="3837843" cy="2236178"/>
            <a:chOff x="0" y="0"/>
            <a:chExt cx="3837841" cy="2236176"/>
          </a:xfrm>
        </p:grpSpPr>
        <p:pic>
          <p:nvPicPr>
            <p:cNvPr id="184" name="image.png" descr="image.png"/>
            <p:cNvPicPr>
              <a:picLocks/>
            </p:cNvPicPr>
            <p:nvPr/>
          </p:nvPicPr>
          <p:blipFill>
            <a:blip r:embed="rId5"/>
            <a:srcRect l="1618"/>
            <a:stretch>
              <a:fillRect/>
            </a:stretch>
          </p:blipFill>
          <p:spPr>
            <a:xfrm rot="5400000" flipH="1">
              <a:off x="1631768" y="29126"/>
              <a:ext cx="2235201" cy="2176948"/>
            </a:xfrm>
            <a:prstGeom prst="rect">
              <a:avLst/>
            </a:prstGeom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</p:pic>
        <p:pic>
          <p:nvPicPr>
            <p:cNvPr id="185" name="scorpison.png" descr="scorpison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-241716" y="244646"/>
              <a:ext cx="2233247" cy="1749816"/>
            </a:xfrm>
            <a:prstGeom prst="rect">
              <a:avLst/>
            </a:prstGeom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</p:pic>
      </p:grpSp>
      <p:sp>
        <p:nvSpPr>
          <p:cNvPr id="187" name="Oval"/>
          <p:cNvSpPr/>
          <p:nvPr/>
        </p:nvSpPr>
        <p:spPr>
          <a:xfrm>
            <a:off x="1269023" y="2082800"/>
            <a:ext cx="254978" cy="236538"/>
          </a:xfrm>
          <a:prstGeom prst="ellipse">
            <a:avLst/>
          </a:prstGeom>
          <a:ln w="63500">
            <a:solidFill>
              <a:srgbClr val="A8D6FF"/>
            </a:solidFill>
          </a:ln>
        </p:spPr>
        <p:txBody>
          <a:bodyPr lIns="38100" tIns="38100" rIns="38100" bIns="38100"/>
          <a:lstStyle/>
          <a:p>
            <a:pPr algn="ctr" defTabSz="584200">
              <a:buClr>
                <a:srgbClr val="000000"/>
              </a:buCl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88" name="Line"/>
          <p:cNvSpPr/>
          <p:nvPr/>
        </p:nvSpPr>
        <p:spPr>
          <a:xfrm>
            <a:off x="1603130" y="2193925"/>
            <a:ext cx="1065336" cy="12700"/>
          </a:xfrm>
          <a:prstGeom prst="line">
            <a:avLst/>
          </a:prstGeom>
          <a:ln w="63500">
            <a:solidFill>
              <a:srgbClr val="A8D6FF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9" name="Rectangle"/>
          <p:cNvSpPr/>
          <p:nvPr/>
        </p:nvSpPr>
        <p:spPr>
          <a:xfrm>
            <a:off x="3289788" y="3121025"/>
            <a:ext cx="723901" cy="368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/>
          <a:lstStyle/>
          <a:p>
            <a:pPr algn="ctr" defTabSz="584200">
              <a:buClr>
                <a:srgbClr val="000000"/>
              </a:buCl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90" name="Line"/>
          <p:cNvSpPr/>
          <p:nvPr/>
        </p:nvSpPr>
        <p:spPr>
          <a:xfrm flipV="1">
            <a:off x="3412147" y="3410743"/>
            <a:ext cx="469901" cy="1589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91" name="10 μm"/>
          <p:cNvSpPr/>
          <p:nvPr/>
        </p:nvSpPr>
        <p:spPr>
          <a:xfrm>
            <a:off x="3245826" y="3067050"/>
            <a:ext cx="825501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 defTabSz="914400">
              <a:spcBef>
                <a:spcPts val="900"/>
              </a:spcBef>
              <a:buClr>
                <a:srgbClr val="000000"/>
              </a:buClr>
              <a:buFont typeface="Arial"/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rPr sz="1600" b="1"/>
              <a:t>10 </a:t>
            </a:r>
            <a:r>
              <a:rPr sz="160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600" b="1"/>
              <a:t>m </a:t>
            </a:r>
          </a:p>
        </p:txBody>
      </p:sp>
      <p:sp>
        <p:nvSpPr>
          <p:cNvPr id="192" name="[2]"/>
          <p:cNvSpPr/>
          <p:nvPr/>
        </p:nvSpPr>
        <p:spPr>
          <a:xfrm>
            <a:off x="1973873" y="3611562"/>
            <a:ext cx="4318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>
            <a:lvl1pPr defTabSz="914400">
              <a:spcBef>
                <a:spcPts val="800"/>
              </a:spcBef>
              <a:buClr>
                <a:srgbClr val="000000"/>
              </a:buClr>
              <a:buFont typeface="Arial"/>
              <a:defRPr sz="1400" b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[2]</a:t>
            </a:r>
          </a:p>
        </p:txBody>
      </p:sp>
      <p:sp>
        <p:nvSpPr>
          <p:cNvPr id="193" name="[1]"/>
          <p:cNvSpPr/>
          <p:nvPr/>
        </p:nvSpPr>
        <p:spPr>
          <a:xfrm>
            <a:off x="1968500" y="1133475"/>
            <a:ext cx="431800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>
            <a:lvl1pPr defTabSz="914400">
              <a:spcBef>
                <a:spcPts val="800"/>
              </a:spcBef>
              <a:buClr>
                <a:srgbClr val="FFFFFF"/>
              </a:buClr>
              <a:buFont typeface="Arial"/>
              <a:defRPr sz="1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[1]</a:t>
            </a:r>
          </a:p>
        </p:txBody>
      </p:sp>
      <p:pic>
        <p:nvPicPr>
          <p:cNvPr id="194" name="scorp1.jpg" descr="scorp1.jp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997700" y="203200"/>
            <a:ext cx="2148254" cy="139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" y="65087"/>
            <a:ext cx="606425" cy="849313"/>
          </a:xfrm>
          <a:prstGeom prst="rect">
            <a:avLst/>
          </a:prstGeom>
        </p:spPr>
      </p:pic>
      <p:sp>
        <p:nvSpPr>
          <p:cNvPr id="198" name="Amoeba touch response"/>
          <p:cNvSpPr txBox="1">
            <a:spLocks noGrp="1"/>
          </p:cNvSpPr>
          <p:nvPr>
            <p:ph type="title"/>
          </p:nvPr>
        </p:nvSpPr>
        <p:spPr>
          <a:xfrm>
            <a:off x="1143000" y="101600"/>
            <a:ext cx="6477000" cy="850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91A3E"/>
                </a:solidFill>
                <a:uFill>
                  <a:solidFill>
                    <a:srgbClr val="791A3E"/>
                  </a:solidFill>
                </a:uFill>
              </a:defRPr>
            </a:lvl1pPr>
          </a:lstStyle>
          <a:p>
            <a:r>
              <a:t>Amoeba touch response</a:t>
            </a:r>
          </a:p>
        </p:txBody>
      </p:sp>
      <p:sp>
        <p:nvSpPr>
          <p:cNvPr id="1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49432" y="64643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00" name="amoeba_prod.tiff" descr="amoeba_prod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990600"/>
            <a:ext cx="6934200" cy="407670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membrane"/>
          <p:cNvSpPr/>
          <p:nvPr/>
        </p:nvSpPr>
        <p:spPr>
          <a:xfrm>
            <a:off x="1765300" y="2120900"/>
            <a:ext cx="1302966" cy="35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>
            <a:lvl1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membrane</a:t>
            </a:r>
          </a:p>
        </p:txBody>
      </p:sp>
      <p:sp>
        <p:nvSpPr>
          <p:cNvPr id="202" name="hyaline…"/>
          <p:cNvSpPr/>
          <p:nvPr/>
        </p:nvSpPr>
        <p:spPr>
          <a:xfrm>
            <a:off x="5143500" y="1968500"/>
            <a:ext cx="893813" cy="652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hyaline</a:t>
            </a:r>
          </a:p>
          <a:p>
            <a: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layer</a:t>
            </a:r>
          </a:p>
        </p:txBody>
      </p:sp>
      <p:sp>
        <p:nvSpPr>
          <p:cNvPr id="203" name="granular…"/>
          <p:cNvSpPr/>
          <p:nvPr/>
        </p:nvSpPr>
        <p:spPr>
          <a:xfrm>
            <a:off x="7137400" y="3136900"/>
            <a:ext cx="1232273" cy="652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granular</a:t>
            </a:r>
          </a:p>
          <a:p>
            <a:pPr defTabSz="914400">
              <a:buClr>
                <a:srgbClr val="000000"/>
              </a:buClr>
              <a:defRPr sz="20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cytoplasm</a:t>
            </a:r>
          </a:p>
        </p:txBody>
      </p:sp>
      <p:sp>
        <p:nvSpPr>
          <p:cNvPr id="204" name="Line"/>
          <p:cNvSpPr/>
          <p:nvPr/>
        </p:nvSpPr>
        <p:spPr>
          <a:xfrm flipV="1">
            <a:off x="1879600" y="2476499"/>
            <a:ext cx="431800" cy="342901"/>
          </a:xfrm>
          <a:prstGeom prst="line">
            <a:avLst/>
          </a:prstGeom>
          <a:ln w="38100">
            <a:solidFill>
              <a:srgbClr val="0042AA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05" name="Line"/>
          <p:cNvSpPr/>
          <p:nvPr/>
        </p:nvSpPr>
        <p:spPr>
          <a:xfrm flipV="1">
            <a:off x="4864100" y="2628900"/>
            <a:ext cx="393700" cy="393701"/>
          </a:xfrm>
          <a:prstGeom prst="line">
            <a:avLst/>
          </a:prstGeom>
          <a:ln w="38100">
            <a:solidFill>
              <a:srgbClr val="0042AA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06" name="Line"/>
          <p:cNvSpPr/>
          <p:nvPr/>
        </p:nvSpPr>
        <p:spPr>
          <a:xfrm flipV="1">
            <a:off x="6413500" y="3365500"/>
            <a:ext cx="698501" cy="292101"/>
          </a:xfrm>
          <a:prstGeom prst="line">
            <a:avLst/>
          </a:prstGeom>
          <a:ln w="38100">
            <a:solidFill>
              <a:srgbClr val="0042AA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07" name="I. Joan Lorch, Cha 1, in The Biology of the Amoeba,…"/>
          <p:cNvSpPr/>
          <p:nvPr/>
        </p:nvSpPr>
        <p:spPr>
          <a:xfrm>
            <a:off x="927100" y="5600700"/>
            <a:ext cx="5910809" cy="652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I. Joan Lorch, Cha 1, in </a:t>
            </a:r>
            <a:r>
              <a:rPr i="1"/>
              <a:t>The Biology of the Amoeba</a:t>
            </a:r>
            <a:r>
              <a:t>,</a:t>
            </a:r>
          </a:p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Kwang Jeon, ed., Academic Press, NY, 1973.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Mechanoreceptors.pdf" descr="Mechanoreceptor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788400" cy="3269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image1.png" descr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" y="65087"/>
            <a:ext cx="606425" cy="849313"/>
          </a:xfrm>
          <a:prstGeom prst="rect">
            <a:avLst/>
          </a:prstGeom>
        </p:spPr>
      </p:pic>
      <p:sp>
        <p:nvSpPr>
          <p:cNvPr id="63" name="Human mechanoreceptors"/>
          <p:cNvSpPr txBox="1">
            <a:spLocks noGrp="1"/>
          </p:cNvSpPr>
          <p:nvPr>
            <p:ph type="title"/>
          </p:nvPr>
        </p:nvSpPr>
        <p:spPr>
          <a:xfrm>
            <a:off x="812800" y="114300"/>
            <a:ext cx="7772400" cy="635000"/>
          </a:xfrm>
          <a:prstGeom prst="rect">
            <a:avLst/>
          </a:prstGeom>
        </p:spPr>
        <p:txBody>
          <a:bodyPr/>
          <a:lstStyle/>
          <a:p>
            <a:r>
              <a:t>Human mechanoreceptors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65" name="Cutkosky M.R. and Ulmen, J., “Dynamic tactile sensing,” in The Human Hand: A Source of Inspiration for Robotic Hands,  R. Balasubrmanian and V. Santos, eds., Springer Verlag (in press)."/>
          <p:cNvSpPr/>
          <p:nvPr/>
        </p:nvSpPr>
        <p:spPr>
          <a:xfrm>
            <a:off x="571500" y="3632200"/>
            <a:ext cx="7988300" cy="431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>
                <a:uFill>
                  <a:solidFill>
                    <a:srgbClr val="000000"/>
                  </a:solidFill>
                </a:u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Cutkosky M.R. and Ulmen, J., “Dynamic tactile sensing,” in </a:t>
            </a:r>
            <a:r>
              <a:rPr u="sng"/>
              <a:t>The Human Hand: A Source of Inspiration for Robotic Hands</a:t>
            </a:r>
            <a:r>
              <a:t>, </a:t>
            </a:r>
            <a:br/>
            <a:r>
              <a:t>R. Balasubrmanian and V. Santos, eds., Springer Verlag (in press). </a:t>
            </a:r>
          </a:p>
        </p:txBody>
      </p:sp>
      <p:graphicFrame>
        <p:nvGraphicFramePr>
          <p:cNvPr id="66" name="Table"/>
          <p:cNvGraphicFramePr/>
          <p:nvPr>
            <p:extLst>
              <p:ext uri="{D42A27DB-BD31-4B8C-83A1-F6EECF244321}">
                <p14:modId xmlns:p14="http://schemas.microsoft.com/office/powerpoint/2010/main" val="1738280535"/>
              </p:ext>
            </p:extLst>
          </p:nvPr>
        </p:nvGraphicFramePr>
        <p:xfrm>
          <a:off x="393700" y="4058559"/>
          <a:ext cx="7975600" cy="2689859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199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9183"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Receptor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>
                          <a:uFill>
                            <a:solidFill>
                              <a:srgbClr val="FFFFFF"/>
                            </a:solidFill>
                          </a:uFill>
                        </a:rPr>
                        <a:t>receptive field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>
                          <a:uFill>
                            <a:solidFill>
                              <a:srgbClr val="FFFFFF"/>
                            </a:solidFill>
                          </a:uFill>
                        </a:rPr>
                        <a:t>frequency range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sensed quantity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619"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FA-I Meissner corpuscles 140/cm^2 1cmcm^2cmfingertips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3-4mm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5-60 Hz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dynamic skin deformation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619"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SA-I Merkel endings
70/cm^2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3-4mm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0-5 Hz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compressive stresses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619"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FA-II Pacini corpuscles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&gt;20mm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50-500+ Hz (peak sensitivity ~250 Hz)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vibration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619"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SA-II  Ruffini endings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&gt;10mm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0-10 Hz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400" dirty="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directional skin stretch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7" name="table data from various sources (see Johansson &amp; Flanagan 2009 for review)"/>
          <p:cNvSpPr/>
          <p:nvPr/>
        </p:nvSpPr>
        <p:spPr>
          <a:xfrm>
            <a:off x="341086" y="6589486"/>
            <a:ext cx="6223000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>
            <a:lvl1pPr defTabSz="914400">
              <a:lnSpc>
                <a:spcPct val="80000"/>
              </a:lnSpc>
              <a:buClr>
                <a:srgbClr val="000000"/>
              </a:buClr>
              <a:defRPr sz="1400">
                <a:solidFill>
                  <a:srgbClr val="941100"/>
                </a:solidFill>
                <a:uFill>
                  <a:solidFill>
                    <a:srgbClr val="9411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table data from various sources (see Johansson &amp; Flanagan 2009 for review)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1.png" descr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" y="65087"/>
            <a:ext cx="606425" cy="849313"/>
          </a:xfrm>
          <a:prstGeom prst="rect">
            <a:avLst/>
          </a:prstGeom>
        </p:spPr>
      </p:pic>
      <p:sp>
        <p:nvSpPr>
          <p:cNvPr id="70" name="Rectangle"/>
          <p:cNvSpPr/>
          <p:nvPr/>
        </p:nvSpPr>
        <p:spPr>
          <a:xfrm>
            <a:off x="8915400" y="0"/>
            <a:ext cx="304800" cy="6858000"/>
          </a:xfrm>
          <a:prstGeom prst="rect">
            <a:avLst/>
          </a:prstGeom>
          <a:solidFill>
            <a:srgbClr val="FFFFFF"/>
          </a:solidFill>
          <a:ln>
            <a:miter lim="400000"/>
          </a:ln>
          <a:effectLst>
            <a:outerShdw blurRad="63500" rotWithShape="0">
              <a:srgbClr val="929292">
                <a:alpha val="74996"/>
              </a:srgbClr>
            </a:outerShdw>
          </a:effectLst>
        </p:spPr>
        <p:txBody>
          <a:bodyPr lIns="38100" tIns="38100" rIns="38100" bIns="38100"/>
          <a:lstStyle/>
          <a:p>
            <a:pPr algn="ctr" defTabSz="584200">
              <a:buClr>
                <a:srgbClr val="000000"/>
              </a:buCl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71" name="879px-Sensory_Homunculus.tiff" descr="879px-Sensory_Homunculus.tiff"/>
          <p:cNvPicPr>
            <a:picLocks noChangeAspect="1"/>
          </p:cNvPicPr>
          <p:nvPr/>
        </p:nvPicPr>
        <p:blipFill>
          <a:blip r:embed="rId4"/>
          <a:srcRect t="9159" r="1246" b="4741"/>
          <a:stretch>
            <a:fillRect/>
          </a:stretch>
        </p:blipFill>
        <p:spPr>
          <a:xfrm>
            <a:off x="1360465" y="88900"/>
            <a:ext cx="6570685" cy="6667500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tart with some…"/>
          <p:cNvSpPr/>
          <p:nvPr/>
        </p:nvSpPr>
        <p:spPr>
          <a:xfrm>
            <a:off x="2628900" y="3009900"/>
            <a:ext cx="3152004" cy="186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3875" i="1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Start with some</a:t>
            </a:r>
          </a:p>
          <a:p>
            <a:pPr defTabSz="914400">
              <a:buClr>
                <a:srgbClr val="000000"/>
              </a:buClr>
              <a:defRPr sz="3875" i="1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hands-on</a:t>
            </a:r>
          </a:p>
          <a:p>
            <a:pPr defTabSz="914400">
              <a:buClr>
                <a:srgbClr val="000000"/>
              </a:buClr>
              <a:defRPr sz="3875" i="1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exercises</a:t>
            </a:r>
          </a:p>
        </p:txBody>
      </p:sp>
      <p:sp>
        <p:nvSpPr>
          <p:cNvPr id="73" name="Cortical homunculus…"/>
          <p:cNvSpPr/>
          <p:nvPr/>
        </p:nvSpPr>
        <p:spPr>
          <a:xfrm>
            <a:off x="749300" y="5219700"/>
            <a:ext cx="2581027" cy="652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Cortical homunculus</a:t>
            </a:r>
          </a:p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Wilder Penfield ~1950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" y="65087"/>
            <a:ext cx="606425" cy="849313"/>
          </a:xfrm>
          <a:prstGeom prst="rect">
            <a:avLst/>
          </a:prstGeom>
        </p:spPr>
      </p:pic>
      <p:sp>
        <p:nvSpPr>
          <p:cNvPr id="78" name="Mapping…"/>
          <p:cNvSpPr txBox="1">
            <a:spLocks noGrp="1"/>
          </p:cNvSpPr>
          <p:nvPr>
            <p:ph type="title"/>
          </p:nvPr>
        </p:nvSpPr>
        <p:spPr>
          <a:xfrm>
            <a:off x="800100" y="114300"/>
            <a:ext cx="3797300" cy="838200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Mapping</a:t>
            </a:r>
          </a:p>
          <a:p>
            <a:pPr>
              <a:defRPr sz="2400"/>
            </a:pPr>
            <a:r>
              <a:t>mechanoreceptors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80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77" y="-202575"/>
            <a:ext cx="4561727" cy="7040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Mechanoreceptors.pdf" descr="Mechanoreceptors.pdf"/>
          <p:cNvPicPr>
            <a:picLocks noChangeAspect="1"/>
          </p:cNvPicPr>
          <p:nvPr/>
        </p:nvPicPr>
        <p:blipFill>
          <a:blip r:embed="rId4"/>
          <a:srcRect l="13728" r="14739"/>
          <a:stretch>
            <a:fillRect/>
          </a:stretch>
        </p:blipFill>
        <p:spPr>
          <a:xfrm>
            <a:off x="279400" y="2137833"/>
            <a:ext cx="4191000" cy="2179778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Line"/>
          <p:cNvSpPr/>
          <p:nvPr/>
        </p:nvSpPr>
        <p:spPr>
          <a:xfrm rot="21484072">
            <a:off x="860827" y="419789"/>
            <a:ext cx="3797301" cy="2514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144" y="17046"/>
                  <a:pt x="2217" y="14595"/>
                  <a:pt x="2217" y="14595"/>
                </a:cubicBezTo>
                <a:lnTo>
                  <a:pt x="5364" y="11209"/>
                </a:lnTo>
                <a:lnTo>
                  <a:pt x="16164" y="5021"/>
                </a:lnTo>
                <a:lnTo>
                  <a:pt x="21600" y="0"/>
                </a:lnTo>
              </a:path>
            </a:pathLst>
          </a:custGeom>
          <a:ln w="38100">
            <a:solidFill>
              <a:srgbClr val="00905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buClr>
                <a:srgbClr val="000000"/>
              </a:buClr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83" name="Line"/>
          <p:cNvSpPr/>
          <p:nvPr/>
        </p:nvSpPr>
        <p:spPr>
          <a:xfrm>
            <a:off x="1473200" y="1834810"/>
            <a:ext cx="3187700" cy="1124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0" y="21144"/>
                </a:moveTo>
                <a:cubicBezTo>
                  <a:pt x="1151" y="16651"/>
                  <a:pt x="2473" y="9589"/>
                  <a:pt x="3487" y="7530"/>
                </a:cubicBezTo>
                <a:cubicBezTo>
                  <a:pt x="4910" y="4639"/>
                  <a:pt x="9717" y="1153"/>
                  <a:pt x="11531" y="364"/>
                </a:cubicBezTo>
                <a:cubicBezTo>
                  <a:pt x="13420" y="-456"/>
                  <a:pt x="18391" y="364"/>
                  <a:pt x="20326" y="364"/>
                </a:cubicBezTo>
                <a:cubicBezTo>
                  <a:pt x="20607" y="364"/>
                  <a:pt x="21180" y="364"/>
                  <a:pt x="21600" y="364"/>
                </a:cubicBezTo>
              </a:path>
            </a:pathLst>
          </a:custGeom>
          <a:ln w="38100">
            <a:solidFill>
              <a:srgbClr val="531B93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buClr>
                <a:srgbClr val="000000"/>
              </a:buClr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84" name="Line"/>
          <p:cNvSpPr/>
          <p:nvPr/>
        </p:nvSpPr>
        <p:spPr>
          <a:xfrm>
            <a:off x="800100" y="3594100"/>
            <a:ext cx="3873500" cy="128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34" extrusionOk="0">
                <a:moveTo>
                  <a:pt x="0" y="5638"/>
                </a:moveTo>
                <a:cubicBezTo>
                  <a:pt x="937" y="7579"/>
                  <a:pt x="2178" y="10415"/>
                  <a:pt x="2838" y="11521"/>
                </a:cubicBezTo>
                <a:cubicBezTo>
                  <a:pt x="4354" y="14057"/>
                  <a:pt x="8456" y="20623"/>
                  <a:pt x="10108" y="21081"/>
                </a:cubicBezTo>
                <a:cubicBezTo>
                  <a:pt x="11982" y="21600"/>
                  <a:pt x="17466" y="18212"/>
                  <a:pt x="18900" y="14952"/>
                </a:cubicBezTo>
                <a:cubicBezTo>
                  <a:pt x="19812" y="12879"/>
                  <a:pt x="20709" y="4934"/>
                  <a:pt x="21600" y="0"/>
                </a:cubicBezTo>
              </a:path>
            </a:pathLst>
          </a:custGeom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buClr>
                <a:srgbClr val="000000"/>
              </a:buClr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85" name="Line"/>
          <p:cNvSpPr/>
          <p:nvPr/>
        </p:nvSpPr>
        <p:spPr>
          <a:xfrm>
            <a:off x="3479800" y="3441700"/>
            <a:ext cx="1168400" cy="1765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23" y="2376"/>
                  <a:pt x="252" y="5649"/>
                  <a:pt x="675" y="7200"/>
                </a:cubicBezTo>
                <a:cubicBezTo>
                  <a:pt x="1275" y="9403"/>
                  <a:pt x="3260" y="15304"/>
                  <a:pt x="5175" y="17004"/>
                </a:cubicBezTo>
                <a:cubicBezTo>
                  <a:pt x="6577" y="18248"/>
                  <a:pt x="12345" y="20604"/>
                  <a:pt x="14625" y="21140"/>
                </a:cubicBezTo>
                <a:cubicBezTo>
                  <a:pt x="16035" y="21472"/>
                  <a:pt x="19298" y="21448"/>
                  <a:pt x="21600" y="21600"/>
                </a:cubicBezTo>
              </a:path>
            </a:pathLst>
          </a:custGeom>
          <a:ln w="38100">
            <a:solidFill>
              <a:srgbClr val="005493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buClr>
                <a:srgbClr val="000000"/>
              </a:buClr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86" name="Johansson, R.S. and Flanagan, J.R.,…"/>
          <p:cNvSpPr/>
          <p:nvPr/>
        </p:nvSpPr>
        <p:spPr>
          <a:xfrm>
            <a:off x="1574800" y="5638800"/>
            <a:ext cx="2994646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Johansson, R.S. and Flanagan, J.R.,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Coding and use of tactile signals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from the fingertips in object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manipulation tasks, </a:t>
            </a:r>
            <a:r>
              <a:rPr i="1"/>
              <a:t>Nature Reviews,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Vol. 10, May 2009, 345-357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" y="65087"/>
            <a:ext cx="606425" cy="849313"/>
          </a:xfrm>
          <a:prstGeom prst="rect">
            <a:avLst/>
          </a:prstGeom>
        </p:spPr>
      </p:pic>
      <p:sp>
        <p:nvSpPr>
          <p:cNvPr id="89" name="Thermal sen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Thermal sensing	</a:t>
            </a:r>
          </a:p>
        </p:txBody>
      </p:sp>
      <p:sp>
        <p:nvSpPr>
          <p:cNvPr id="90" name="separate warm and cold receptors whose firing rate depends on magnitude of difference w.r.t body temperature…"/>
          <p:cNvSpPr txBox="1">
            <a:spLocks noGrp="1"/>
          </p:cNvSpPr>
          <p:nvPr>
            <p:ph type="body" sz="half" idx="1"/>
          </p:nvPr>
        </p:nvSpPr>
        <p:spPr>
          <a:xfrm>
            <a:off x="152400" y="1562100"/>
            <a:ext cx="4495800" cy="3517900"/>
          </a:xfrm>
          <a:prstGeom prst="rect">
            <a:avLst/>
          </a:prstGeom>
        </p:spPr>
        <p:txBody>
          <a:bodyPr/>
          <a:lstStyle/>
          <a:p>
            <a:pPr marL="137160" indent="-137160">
              <a:buClrTx/>
              <a:buSzPct val="90000"/>
              <a:defRPr sz="1800"/>
            </a:pPr>
            <a:r>
              <a:t>separate warm and cold receptors whose firing rate depends on magnitude of difference w.r.t body temperature</a:t>
            </a:r>
          </a:p>
          <a:p>
            <a:pPr marL="137160" indent="-137160">
              <a:buClrTx/>
              <a:buSzPct val="90000"/>
              <a:defRPr sz="1800"/>
            </a:pPr>
            <a:r>
              <a:t>both slowly adapting (SA) and rapidly adapting (FA) characteristics, so depends on both T and dT/dt</a:t>
            </a:r>
          </a:p>
          <a:p>
            <a:pPr marL="137160" indent="-137160">
              <a:buClrTx/>
              <a:buSzPct val="90000"/>
              <a:defRPr sz="1800"/>
            </a:pPr>
            <a:r>
              <a:t>perception strongly affected by body temperature versus temperature at surface of skin (aluminum feels cooler at room temperature than wood) -- an important component of material identification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92" name="R.K. Adair. A model of the detection of warmth and cold by cutaneous sensors through effects on voltage-gated membrane channels, PNAS 1999 96 (21)."/>
          <p:cNvSpPr/>
          <p:nvPr/>
        </p:nvSpPr>
        <p:spPr>
          <a:xfrm>
            <a:off x="228600" y="5842000"/>
            <a:ext cx="482600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tabLst>
                <a:tab pos="139700" algn="l"/>
                <a:tab pos="457200" algn="l"/>
              </a:tabLst>
              <a:defRPr sz="1400">
                <a:solidFill>
                  <a:srgbClr val="232323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R.K. Adair. A model of the detection of warmth and cold by cutaneous sensors through effects on voltage-gated membrane channels, </a:t>
            </a:r>
            <a:r>
              <a:rPr b="1" i="1"/>
              <a:t>PNAS</a:t>
            </a:r>
            <a:r>
              <a:t> 1999 96 (21).</a:t>
            </a:r>
          </a:p>
        </p:txBody>
      </p:sp>
      <p:pic>
        <p:nvPicPr>
          <p:cNvPr id="93" name="sensory%20receptors%20of%20skin.tiff" descr="sensory%20receptors%20of%20skin.tiff"/>
          <p:cNvPicPr>
            <a:picLocks noChangeAspect="1"/>
          </p:cNvPicPr>
          <p:nvPr/>
        </p:nvPicPr>
        <p:blipFill>
          <a:blip r:embed="rId3"/>
          <a:srcRect l="20215" t="1201" r="19676" b="3855"/>
          <a:stretch>
            <a:fillRect/>
          </a:stretch>
        </p:blipFill>
        <p:spPr>
          <a:xfrm>
            <a:off x="5499100" y="1600200"/>
            <a:ext cx="2832100" cy="50165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e"/>
          <p:cNvSpPr/>
          <p:nvPr/>
        </p:nvSpPr>
        <p:spPr>
          <a:xfrm>
            <a:off x="5744116" y="1143000"/>
            <a:ext cx="1926684" cy="1143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3" h="21600" extrusionOk="0">
                <a:moveTo>
                  <a:pt x="100" y="21600"/>
                </a:moveTo>
                <a:cubicBezTo>
                  <a:pt x="146" y="19937"/>
                  <a:pt x="-147" y="16547"/>
                  <a:pt x="100" y="15600"/>
                </a:cubicBezTo>
                <a:cubicBezTo>
                  <a:pt x="681" y="13371"/>
                  <a:pt x="4453" y="11702"/>
                  <a:pt x="5756" y="10560"/>
                </a:cubicBezTo>
                <a:cubicBezTo>
                  <a:pt x="7653" y="8899"/>
                  <a:pt x="13690" y="9327"/>
                  <a:pt x="15797" y="8160"/>
                </a:cubicBezTo>
                <a:cubicBezTo>
                  <a:pt x="17235" y="7363"/>
                  <a:pt x="19400" y="1742"/>
                  <a:pt x="21453" y="0"/>
                </a:cubicBezTo>
              </a:path>
            </a:pathLst>
          </a:custGeom>
          <a:ln w="1905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 defTabSz="584200">
              <a:buClr>
                <a:srgbClr val="000000"/>
              </a:buClr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95" name="Line"/>
          <p:cNvSpPr/>
          <p:nvPr/>
        </p:nvSpPr>
        <p:spPr>
          <a:xfrm>
            <a:off x="7467600" y="1181100"/>
            <a:ext cx="1042241" cy="154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7" h="21600" extrusionOk="0">
                <a:moveTo>
                  <a:pt x="0" y="21600"/>
                </a:moveTo>
                <a:cubicBezTo>
                  <a:pt x="5931" y="20665"/>
                  <a:pt x="14361" y="19878"/>
                  <a:pt x="17453" y="18413"/>
                </a:cubicBezTo>
                <a:cubicBezTo>
                  <a:pt x="19281" y="17547"/>
                  <a:pt x="21600" y="12553"/>
                  <a:pt x="21360" y="11331"/>
                </a:cubicBezTo>
                <a:cubicBezTo>
                  <a:pt x="21031" y="9657"/>
                  <a:pt x="13796" y="9005"/>
                  <a:pt x="11461" y="7436"/>
                </a:cubicBezTo>
                <a:cubicBezTo>
                  <a:pt x="9762" y="6294"/>
                  <a:pt x="7356" y="1811"/>
                  <a:pt x="4949" y="0"/>
                </a:cubicBezTo>
              </a:path>
            </a:pathLst>
          </a:custGeom>
          <a:ln w="1905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 defTabSz="584200">
              <a:buClr>
                <a:srgbClr val="000000"/>
              </a:buClr>
              <a:defRPr sz="42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96" name="free nerve endings…"/>
          <p:cNvSpPr/>
          <p:nvPr/>
        </p:nvSpPr>
        <p:spPr>
          <a:xfrm>
            <a:off x="6489700" y="457200"/>
            <a:ext cx="2446710" cy="62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lnSpc>
                <a:spcPct val="90000"/>
              </a:lnSpc>
              <a:buClr>
                <a:srgbClr val="000000"/>
              </a:buClr>
              <a:defRPr sz="2000"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free nerve endings</a:t>
            </a:r>
          </a:p>
          <a:p>
            <a:pPr defTabSz="914400">
              <a:lnSpc>
                <a:spcPct val="90000"/>
              </a:lnSpc>
              <a:buClr>
                <a:srgbClr val="000000"/>
              </a:buClr>
              <a:defRPr sz="2000"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for temperature, pain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" y="65087"/>
            <a:ext cx="606425" cy="849313"/>
          </a:xfrm>
          <a:prstGeom prst="rect">
            <a:avLst/>
          </a:prstGeom>
        </p:spPr>
      </p:pic>
      <p:sp>
        <p:nvSpPr>
          <p:cNvPr id="99" name="Resolution"/>
          <p:cNvSpPr txBox="1">
            <a:spLocks noGrp="1"/>
          </p:cNvSpPr>
          <p:nvPr>
            <p:ph type="title"/>
          </p:nvPr>
        </p:nvSpPr>
        <p:spPr>
          <a:xfrm>
            <a:off x="1028700" y="101600"/>
            <a:ext cx="6134100" cy="850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31100"/>
                </a:solidFill>
                <a:uFill>
                  <a:solidFill>
                    <a:srgbClr val="831100"/>
                  </a:solidFill>
                </a:uFill>
              </a:defRPr>
            </a:lvl1pPr>
          </a:lstStyle>
          <a:p>
            <a:r>
              <a:t>Resolution</a:t>
            </a:r>
          </a:p>
        </p:txBody>
      </p:sp>
      <p:sp>
        <p:nvSpPr>
          <p:cNvPr id="100" name="~ 17,000 mechanoreceptors in human hand…"/>
          <p:cNvSpPr txBox="1">
            <a:spLocks noGrp="1"/>
          </p:cNvSpPr>
          <p:nvPr>
            <p:ph type="body" idx="1"/>
          </p:nvPr>
        </p:nvSpPr>
        <p:spPr>
          <a:xfrm>
            <a:off x="812800" y="889000"/>
            <a:ext cx="7772400" cy="5575300"/>
          </a:xfrm>
          <a:prstGeom prst="rect">
            <a:avLst/>
          </a:prstGeom>
        </p:spPr>
        <p:txBody>
          <a:bodyPr/>
          <a:lstStyle/>
          <a:p>
            <a:r>
              <a:t>~ 17,000 mechanoreceptors in human hand</a:t>
            </a:r>
          </a:p>
          <a:p>
            <a:pPr marL="714375" lvl="1" indent="-257175"/>
            <a:r>
              <a:rPr sz="1800"/>
              <a:t>(&gt;100,000 in star nosed mole, 6 along body in </a:t>
            </a:r>
            <a:r>
              <a:rPr sz="1800" i="1"/>
              <a:t>C. elegans </a:t>
            </a:r>
            <a:r>
              <a:rPr sz="1800"/>
              <a:t>respond to 10μN force)</a:t>
            </a:r>
          </a:p>
          <a:p>
            <a:r>
              <a:t>Spacing of afferents at fingertips to 140/cm</a:t>
            </a:r>
            <a:r>
              <a:rPr sz="2500" baseline="31999"/>
              <a:t>2</a:t>
            </a:r>
            <a:r>
              <a:t> for FA-I;</a:t>
            </a:r>
            <a:br/>
            <a:r>
              <a:t>  0.7mm mean spacing; receptive fields ~ 11mm</a:t>
            </a:r>
            <a:r>
              <a:rPr baseline="31999"/>
              <a:t>2</a:t>
            </a:r>
            <a:r>
              <a:t>.</a:t>
            </a:r>
          </a:p>
          <a:p>
            <a:r>
              <a:t>Resolution: two-point discrimination = 1-2 mm</a:t>
            </a:r>
          </a:p>
          <a:p>
            <a:r>
              <a:t>Gratings with spacings to approximately 1mm (finer spacing = “texture”)</a:t>
            </a:r>
          </a:p>
          <a:p>
            <a:r>
              <a:t>Discrete bumps on smooth surfaces down to a few microns (e.g. checking imperfections in paint)</a:t>
            </a:r>
          </a:p>
          <a:p>
            <a:r>
              <a:t>Nonlinear neural response: </a:t>
            </a:r>
            <a:br/>
            <a:r>
              <a:rPr sz="1800"/>
              <a:t>where </a:t>
            </a:r>
            <a:r>
              <a:rPr sz="1800" i="1"/>
              <a:t>R</a:t>
            </a:r>
            <a:r>
              <a:rPr sz="1800"/>
              <a:t> = response, </a:t>
            </a:r>
            <a:r>
              <a:rPr sz="1800" i="1"/>
              <a:t>S</a:t>
            </a:r>
            <a:r>
              <a:rPr sz="1800"/>
              <a:t> = stimulus magnitude, </a:t>
            </a:r>
            <a:r>
              <a:rPr sz="1800" i="1"/>
              <a:t>b</a:t>
            </a:r>
            <a:r>
              <a:rPr sz="1800"/>
              <a:t> ~ 0.7, which</a:t>
            </a:r>
            <a:br>
              <a:rPr sz="1800"/>
            </a:br>
            <a:r>
              <a:rPr sz="1800"/>
              <a:t> increases dynamic range.</a:t>
            </a:r>
            <a:r>
              <a:t> </a:t>
            </a:r>
          </a:p>
          <a:p>
            <a:pPr lvl="1"/>
            <a:r>
              <a:t>However, subjects often report almost linear perception to varying stimuli.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02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0" y="4724400"/>
            <a:ext cx="1371600" cy="5094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" y="65087"/>
            <a:ext cx="606425" cy="849313"/>
          </a:xfrm>
          <a:prstGeom prst="rect">
            <a:avLst/>
          </a:prstGeom>
        </p:spPr>
      </p:pic>
      <p:sp>
        <p:nvSpPr>
          <p:cNvPr id="105" name="Tactile events in manipulation tasks"/>
          <p:cNvSpPr txBox="1">
            <a:spLocks noGrp="1"/>
          </p:cNvSpPr>
          <p:nvPr>
            <p:ph type="title"/>
          </p:nvPr>
        </p:nvSpPr>
        <p:spPr>
          <a:xfrm>
            <a:off x="965200" y="177800"/>
            <a:ext cx="7772400" cy="520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1029"/>
                </a:solidFill>
                <a:uFill>
                  <a:solidFill>
                    <a:srgbClr val="561029"/>
                  </a:solidFill>
                </a:uFill>
              </a:defRPr>
            </a:lvl1pPr>
          </a:lstStyle>
          <a:p>
            <a:r>
              <a:t>Tactile events in manipulation tasks</a:t>
            </a:r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07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1181100"/>
            <a:ext cx="8712200" cy="3113541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fingers…"/>
          <p:cNvSpPr/>
          <p:nvPr/>
        </p:nvSpPr>
        <p:spPr>
          <a:xfrm>
            <a:off x="533400" y="4305300"/>
            <a:ext cx="921842" cy="944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fingers </a:t>
            </a:r>
          </a:p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contact</a:t>
            </a:r>
          </a:p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object</a:t>
            </a:r>
          </a:p>
        </p:txBody>
      </p:sp>
      <p:sp>
        <p:nvSpPr>
          <p:cNvPr id="109" name="object makes…"/>
          <p:cNvSpPr/>
          <p:nvPr/>
        </p:nvSpPr>
        <p:spPr>
          <a:xfrm>
            <a:off x="4051300" y="4381500"/>
            <a:ext cx="1585367" cy="1236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object makes</a:t>
            </a:r>
          </a:p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or breaks</a:t>
            </a:r>
          </a:p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contact with</a:t>
            </a:r>
          </a:p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surface</a:t>
            </a:r>
          </a:p>
        </p:txBody>
      </p:sp>
      <p:sp>
        <p:nvSpPr>
          <p:cNvPr id="110" name="contact…"/>
          <p:cNvSpPr/>
          <p:nvPr/>
        </p:nvSpPr>
        <p:spPr>
          <a:xfrm>
            <a:off x="7315200" y="4318000"/>
            <a:ext cx="1063229" cy="652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contact</a:t>
            </a:r>
          </a:p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released</a:t>
            </a:r>
          </a:p>
        </p:txBody>
      </p:sp>
      <p:sp>
        <p:nvSpPr>
          <p:cNvPr id="111" name="Johansson, R.S. and Flanagan, J.R., Coding and use of tactile signals…"/>
          <p:cNvSpPr/>
          <p:nvPr/>
        </p:nvSpPr>
        <p:spPr>
          <a:xfrm>
            <a:off x="317500" y="5842000"/>
            <a:ext cx="603250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Johansson, R.S. and Flanagan, J.R., Coding and use of tactile signals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from the fingertips in object manipulation tasks, </a:t>
            </a:r>
            <a:r>
              <a:rPr i="1"/>
              <a:t>Nature Reviews,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Vol. 10, May 2009, 345-357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" y="65087"/>
            <a:ext cx="606425" cy="849313"/>
          </a:xfrm>
          <a:prstGeom prst="rect">
            <a:avLst/>
          </a:prstGeom>
        </p:spPr>
      </p:pic>
      <p:sp>
        <p:nvSpPr>
          <p:cNvPr id="114" name="Timing and coincid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Timing and coincidence</a:t>
            </a:r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11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252" y="1485900"/>
            <a:ext cx="9346096" cy="34671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curved"/>
          <p:cNvSpPr/>
          <p:nvPr/>
        </p:nvSpPr>
        <p:spPr>
          <a:xfrm>
            <a:off x="203200" y="1244600"/>
            <a:ext cx="851273" cy="35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>
            <a:lvl1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curved</a:t>
            </a:r>
          </a:p>
        </p:txBody>
      </p:sp>
      <p:sp>
        <p:nvSpPr>
          <p:cNvPr id="118" name="flat"/>
          <p:cNvSpPr/>
          <p:nvPr/>
        </p:nvSpPr>
        <p:spPr>
          <a:xfrm>
            <a:off x="1714500" y="1244600"/>
            <a:ext cx="427733" cy="35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>
            <a:spAutoFit/>
          </a:bodyPr>
          <a:lstStyle>
            <a:lvl1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flat</a:t>
            </a:r>
          </a:p>
        </p:txBody>
      </p:sp>
      <p:sp>
        <p:nvSpPr>
          <p:cNvPr id="119" name="Although nerve conduction is slow and spike frequency is moderate…"/>
          <p:cNvSpPr/>
          <p:nvPr/>
        </p:nvSpPr>
        <p:spPr>
          <a:xfrm>
            <a:off x="722538" y="4876800"/>
            <a:ext cx="8153401" cy="944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Although nerve conduction is slow and spike frequency is moderate</a:t>
            </a:r>
          </a:p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(~100/sec maximum), timing of first spikes can be interpreted</a:t>
            </a:r>
          </a:p>
          <a:p>
            <a:pPr defTabSz="914400">
              <a:buClr>
                <a:srgbClr val="000000"/>
              </a:buClr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at peripheral nerves to give cues about loading sequence.</a:t>
            </a:r>
          </a:p>
        </p:txBody>
      </p:sp>
      <p:sp>
        <p:nvSpPr>
          <p:cNvPr id="120" name="Johansson, R.S. and Flanagan, J.R., Coding and use of tactile signals…"/>
          <p:cNvSpPr/>
          <p:nvPr/>
        </p:nvSpPr>
        <p:spPr>
          <a:xfrm>
            <a:off x="3441700" y="6121400"/>
            <a:ext cx="603250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Johansson, R.S. and Flanagan, J.R., Coding and use of tactile signals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from the fingertips in object manipulation tasks, </a:t>
            </a:r>
            <a:r>
              <a:rPr i="1"/>
              <a:t>Nature Reviews,</a:t>
            </a:r>
          </a:p>
          <a:p>
            <a:pPr defTabSz="914400">
              <a:buClr>
                <a:srgbClr val="000000"/>
              </a:buClr>
              <a:defRPr sz="1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t>Vol. 10, May 2009, 345-357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" y="65087"/>
            <a:ext cx="606425" cy="849313"/>
          </a:xfrm>
          <a:prstGeom prst="rect">
            <a:avLst/>
          </a:prstGeom>
        </p:spPr>
      </p:pic>
      <p:sp>
        <p:nvSpPr>
          <p:cNvPr id="123" name="Grasp force regulation is based on slips and…"/>
          <p:cNvSpPr txBox="1">
            <a:spLocks noGrp="1"/>
          </p:cNvSpPr>
          <p:nvPr>
            <p:ph type="title"/>
          </p:nvPr>
        </p:nvSpPr>
        <p:spPr>
          <a:xfrm>
            <a:off x="850900" y="88900"/>
            <a:ext cx="7772400" cy="850900"/>
          </a:xfrm>
          <a:prstGeom prst="rect">
            <a:avLst/>
          </a:prstGeom>
        </p:spPr>
        <p:txBody>
          <a:bodyPr/>
          <a:lstStyle/>
          <a:p>
            <a:pPr>
              <a:defRPr sz="2400" b="1"/>
            </a:pPr>
            <a:r>
              <a:t>Grasp force regulation is based on slips and</a:t>
            </a:r>
          </a:p>
          <a:p>
            <a:pPr>
              <a:defRPr sz="2400" b="1"/>
            </a:pPr>
            <a:r>
              <a:t>incipient slips</a:t>
            </a:r>
          </a:p>
        </p:txBody>
      </p:sp>
      <p:sp>
        <p:nvSpPr>
          <p:cNvPr id="124" name="B. Edin, R.D. Howe, G. Westling and M.R. Cutkosky, &quot;Relaying Frictional Information to a Human Operator by Physiological Mechanisms,&quot; IEEE Transactions on Systems, Man, and Cybernetics, Vol. 23, No. 2, March/April 1993, pp. 427-432."/>
          <p:cNvSpPr txBox="1">
            <a:spLocks noGrp="1"/>
          </p:cNvSpPr>
          <p:nvPr>
            <p:ph type="body" sz="quarter" idx="1"/>
          </p:nvPr>
        </p:nvSpPr>
        <p:spPr>
          <a:xfrm>
            <a:off x="406400" y="5880100"/>
            <a:ext cx="7772400" cy="8509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4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B. Edin, R.D. Howe, G. Westling and M.R. Cutkosky, "Relaying Frictional Information to a Human Operator by Physiological Mechanisms," IEEE Transactions on Systems, Man, and Cybernetics, Vol. 23, No. 2, March/April 1993, pp. 427-432.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28732" y="6426200"/>
            <a:ext cx="286668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2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25167"/>
            <a:ext cx="7302500" cy="466725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pontaneous slip: adjustment in ~80 ms"/>
          <p:cNvSpPr/>
          <p:nvPr/>
        </p:nvSpPr>
        <p:spPr>
          <a:xfrm>
            <a:off x="863600" y="5435600"/>
            <a:ext cx="3543300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>
            <a:lvl1pPr defTabSz="914400">
              <a:buClr>
                <a:srgbClr val="000000"/>
              </a:buClr>
              <a:defRPr sz="1400">
                <a:solidFill>
                  <a:srgbClr val="2C1376"/>
                </a:solidFill>
                <a:uFill>
                  <a:solidFill>
                    <a:srgbClr val="2C1376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spontaneous slip: adjustment in ~80 ms</a:t>
            </a:r>
          </a:p>
        </p:txBody>
      </p:sp>
      <p:sp>
        <p:nvSpPr>
          <p:cNvPr id="128" name="artificially induced slips - subjects did not habituate"/>
          <p:cNvSpPr/>
          <p:nvPr/>
        </p:nvSpPr>
        <p:spPr>
          <a:xfrm>
            <a:off x="4559300" y="5435600"/>
            <a:ext cx="4203700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>
            <a:lvl1pPr defTabSz="914400">
              <a:buClr>
                <a:srgbClr val="000000"/>
              </a:buClr>
              <a:defRPr sz="1400">
                <a:solidFill>
                  <a:srgbClr val="2C1376"/>
                </a:solidFill>
                <a:uFill>
                  <a:solidFill>
                    <a:srgbClr val="2C1376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artificially induced slips - subjects did not habituate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3FDCA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3FDCA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1679</Words>
  <Application>Microsoft Macintosh PowerPoint</Application>
  <PresentationFormat>On-screen Show (4:3)</PresentationFormat>
  <Paragraphs>195</Paragraphs>
  <Slides>18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Gill Sans</vt:lpstr>
      <vt:lpstr>Helvetica</vt:lpstr>
      <vt:lpstr>Symbol</vt:lpstr>
      <vt:lpstr>Times New Roman</vt:lpstr>
      <vt:lpstr>Times Roman</vt:lpstr>
      <vt:lpstr>White</vt:lpstr>
      <vt:lpstr>PowerPoint Presentation</vt:lpstr>
      <vt:lpstr>Human mechanoreceptors</vt:lpstr>
      <vt:lpstr>PowerPoint Presentation</vt:lpstr>
      <vt:lpstr>Mapping mechanoreceptors</vt:lpstr>
      <vt:lpstr>Thermal sensing </vt:lpstr>
      <vt:lpstr>Resolution</vt:lpstr>
      <vt:lpstr>Tactile events in manipulation tasks</vt:lpstr>
      <vt:lpstr>Timing and coincidence</vt:lpstr>
      <vt:lpstr>Grasp force regulation is based on slips and incipient slips</vt:lpstr>
      <vt:lpstr>Pacinian corpuscle (FA-II) sensitivity to vibrations and Meissner (FA-I) sensitivity to small features</vt:lpstr>
      <vt:lpstr>Haptic exploration and integration</vt:lpstr>
      <vt:lpstr>EPs: Exploratory Procedures</vt:lpstr>
      <vt:lpstr>Anuran (frog) tactile responses</vt:lpstr>
      <vt:lpstr>Anuran (frog) tactile responses</vt:lpstr>
      <vt:lpstr>Grasping and sensing reflexes used to monitor normal infant development.</vt:lpstr>
      <vt:lpstr>Avoidance</vt:lpstr>
      <vt:lpstr>Other biological exemplars</vt:lpstr>
      <vt:lpstr>Amoeba touch response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Mark R Cutkosky</cp:lastModifiedBy>
  <cp:revision>1</cp:revision>
  <dcterms:modified xsi:type="dcterms:W3CDTF">2021-11-24T15:38:14Z</dcterms:modified>
</cp:coreProperties>
</file>